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78" r:id="rId2"/>
    <p:sldId id="298" r:id="rId3"/>
    <p:sldId id="279" r:id="rId4"/>
    <p:sldId id="261" r:id="rId5"/>
    <p:sldId id="280" r:id="rId6"/>
    <p:sldId id="257" r:id="rId7"/>
    <p:sldId id="281" r:id="rId8"/>
    <p:sldId id="283" r:id="rId9"/>
    <p:sldId id="292" r:id="rId10"/>
    <p:sldId id="284" r:id="rId11"/>
    <p:sldId id="287" r:id="rId12"/>
    <p:sldId id="285" r:id="rId13"/>
    <p:sldId id="286" r:id="rId14"/>
    <p:sldId id="296" r:id="rId15"/>
    <p:sldId id="289" r:id="rId16"/>
    <p:sldId id="288" r:id="rId17"/>
    <p:sldId id="290" r:id="rId18"/>
    <p:sldId id="297" r:id="rId19"/>
    <p:sldId id="291" r:id="rId20"/>
    <p:sldId id="282" r:id="rId21"/>
    <p:sldId id="299" r:id="rId22"/>
    <p:sldId id="256" r:id="rId23"/>
    <p:sldId id="258" r:id="rId24"/>
    <p:sldId id="259" r:id="rId25"/>
    <p:sldId id="260" r:id="rId26"/>
    <p:sldId id="264" r:id="rId27"/>
    <p:sldId id="269" r:id="rId28"/>
    <p:sldId id="270" r:id="rId29"/>
    <p:sldId id="266" r:id="rId30"/>
    <p:sldId id="267" r:id="rId31"/>
    <p:sldId id="271" r:id="rId32"/>
    <p:sldId id="263" r:id="rId33"/>
    <p:sldId id="268" r:id="rId34"/>
    <p:sldId id="274" r:id="rId35"/>
    <p:sldId id="272" r:id="rId36"/>
    <p:sldId id="273" r:id="rId37"/>
    <p:sldId id="27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9"/>
    <p:restoredTop sz="96327"/>
  </p:normalViewPr>
  <p:slideViewPr>
    <p:cSldViewPr snapToGrid="0" snapToObjects="1">
      <p:cViewPr varScale="1">
        <p:scale>
          <a:sx n="121" d="100"/>
          <a:sy n="121" d="100"/>
        </p:scale>
        <p:origin x="192" y="232"/>
      </p:cViewPr>
      <p:guideLst/>
    </p:cSldViewPr>
  </p:slideViewPr>
  <p:outlineViewPr>
    <p:cViewPr>
      <p:scale>
        <a:sx n="33" d="100"/>
        <a:sy n="33" d="100"/>
      </p:scale>
      <p:origin x="0" y="-6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12328-BEB3-9F4E-A57F-F933A4C01745}" type="datetimeFigureOut">
              <a:rPr lang="en-CA" smtClean="0"/>
              <a:t>2022-04-25</a:t>
            </a:fld>
            <a:endParaRPr lang="en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36CB-F52A-4A4E-8226-0FF275B29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39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228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9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Ask the students examples of AI influences on their lives: did they use Instagram today? Netflix? Took a bus to school? </a:t>
            </a:r>
          </a:p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76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2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00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97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18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86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03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36CB-F52A-4A4E-8226-0FF275B2997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90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ezero.medium.com/i-got-my-file-from-clearview-ai-and-it-freaked-me-out-33ca28b5d6d4" TargetMode="Externa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echnology/artificial-intellig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52477-7A9E-CD44-863C-A3A795996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675478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CA" dirty="0"/>
              <a:t>Artificial Intelligence &amp; Liberal democracies – Promises and perils  </a:t>
            </a:r>
          </a:p>
        </p:txBody>
      </p:sp>
    </p:spTree>
    <p:extLst>
      <p:ext uri="{BB962C8B-B14F-4D97-AF65-F5344CB8AC3E}">
        <p14:creationId xmlns:p14="http://schemas.microsoft.com/office/powerpoint/2010/main" val="73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62C67-63BC-C140-A0FE-04CAE716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Theme: </a:t>
            </a:r>
            <a:r>
              <a:rPr lang="en-CA" dirty="0" err="1"/>
              <a:t>pRIVACY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FC8C-006D-BC4C-89A8-333FDE30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AI allows </a:t>
            </a:r>
            <a:r>
              <a:rPr lang="en-US" dirty="0"/>
              <a:t>gathering, processing, and analyzing an amount of </a:t>
            </a:r>
            <a:r>
              <a:rPr lang="en-US" dirty="0">
                <a:solidFill>
                  <a:srgbClr val="00B0F0"/>
                </a:solidFill>
              </a:rPr>
              <a:t>data</a:t>
            </a:r>
            <a:r>
              <a:rPr lang="en-US" dirty="0"/>
              <a:t> that would have been unthinkable just a few years ago, including vast amount of private citizen information</a:t>
            </a:r>
          </a:p>
          <a:p>
            <a:endParaRPr lang="en-US" dirty="0"/>
          </a:p>
          <a:p>
            <a:r>
              <a:rPr lang="en-US" dirty="0"/>
              <a:t>Private corporations accumulate loads of data on you, from your travel patterns to your </a:t>
            </a:r>
            <a:r>
              <a:rPr lang="en-US" dirty="0">
                <a:solidFill>
                  <a:srgbClr val="00B0F0"/>
                </a:solidFill>
              </a:rPr>
              <a:t>biometric information</a:t>
            </a:r>
          </a:p>
          <a:p>
            <a:endParaRPr lang="en-US" dirty="0"/>
          </a:p>
          <a:p>
            <a:r>
              <a:rPr lang="en-CA" dirty="0"/>
              <a:t>Data ownership? Data protection? </a:t>
            </a:r>
          </a:p>
        </p:txBody>
      </p:sp>
    </p:spTree>
    <p:extLst>
      <p:ext uri="{BB962C8B-B14F-4D97-AF65-F5344CB8AC3E}">
        <p14:creationId xmlns:p14="http://schemas.microsoft.com/office/powerpoint/2010/main" val="33033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9C2E2-0666-8C4E-B8E5-763C49B7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6990"/>
            <a:ext cx="8610600" cy="1293028"/>
          </a:xfrm>
        </p:spPr>
        <p:txBody>
          <a:bodyPr/>
          <a:lstStyle/>
          <a:p>
            <a:r>
              <a:rPr lang="en-CA" dirty="0"/>
              <a:t>Theme: </a:t>
            </a:r>
            <a:r>
              <a:rPr lang="en-CA" dirty="0" err="1"/>
              <a:t>eTHICS</a:t>
            </a: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A169B-1C7B-3944-ACFE-0E6C6A7C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0018"/>
            <a:ext cx="10820400" cy="475090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Computers are now taking on social responsibilities, helping determine who gets credit, who can be released early from prison, who committed a traffic violation, etc.</a:t>
            </a:r>
          </a:p>
          <a:p>
            <a:endParaRPr lang="en-CA" dirty="0"/>
          </a:p>
          <a:p>
            <a:r>
              <a:rPr lang="en-CA" dirty="0"/>
              <a:t>How can we determine the right balance between efficiency and transparency? Can this be made safely? </a:t>
            </a:r>
          </a:p>
          <a:p>
            <a:endParaRPr lang="en-CA" dirty="0"/>
          </a:p>
          <a:p>
            <a:r>
              <a:rPr lang="en-CA" dirty="0"/>
              <a:t>What happens when machines reach super-intelligence, or general-AI? Could this threaten us? If machines reach human levels of intelligence, should they gain rights and moral status? </a:t>
            </a:r>
          </a:p>
          <a:p>
            <a:endParaRPr lang="en-CA" dirty="0"/>
          </a:p>
          <a:p>
            <a:r>
              <a:rPr lang="en-CA" dirty="0"/>
              <a:t>Who is responsible for machine biases and mistakes? What about if a killer-robot makes a mistake?  </a:t>
            </a: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043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83737-E146-C84A-8BE6-6F778E3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Theme: biases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AE71D-4DF1-374C-B541-5B415C45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4660"/>
            <a:ext cx="10820400" cy="4646140"/>
          </a:xfrm>
        </p:spPr>
        <p:txBody>
          <a:bodyPr>
            <a:normAutofit/>
          </a:bodyPr>
          <a:lstStyle/>
          <a:p>
            <a:r>
              <a:rPr lang="fr-CA" dirty="0"/>
              <a:t>AI </a:t>
            </a:r>
            <a:r>
              <a:rPr lang="fr-CA" dirty="0" err="1"/>
              <a:t>makes</a:t>
            </a:r>
            <a:r>
              <a:rPr lang="fr-CA" dirty="0"/>
              <a:t> </a:t>
            </a:r>
            <a:r>
              <a:rPr lang="fr-CA" dirty="0" err="1"/>
              <a:t>mistakes</a:t>
            </a:r>
            <a:r>
              <a:rPr lang="fr-CA" dirty="0"/>
              <a:t>, but not all have the </a:t>
            </a:r>
            <a:r>
              <a:rPr lang="fr-CA" dirty="0" err="1"/>
              <a:t>same</a:t>
            </a:r>
            <a:r>
              <a:rPr lang="fr-CA" dirty="0"/>
              <a:t> </a:t>
            </a:r>
            <a:r>
              <a:rPr lang="fr-CA" dirty="0" err="1"/>
              <a:t>consequences</a:t>
            </a:r>
            <a:endParaRPr lang="fr-CA" dirty="0"/>
          </a:p>
          <a:p>
            <a:pPr lvl="1"/>
            <a:r>
              <a:rPr lang="fr-CA" dirty="0"/>
              <a:t>A </a:t>
            </a:r>
            <a:r>
              <a:rPr lang="fr-CA" dirty="0" err="1"/>
              <a:t>bad</a:t>
            </a:r>
            <a:r>
              <a:rPr lang="fr-CA" dirty="0"/>
              <a:t> </a:t>
            </a:r>
            <a:r>
              <a:rPr lang="fr-CA" dirty="0" err="1"/>
              <a:t>Netflix</a:t>
            </a:r>
            <a:r>
              <a:rPr lang="fr-CA" dirty="0"/>
              <a:t> </a:t>
            </a:r>
            <a:r>
              <a:rPr lang="fr-CA" dirty="0" err="1"/>
              <a:t>recommendation</a:t>
            </a:r>
            <a:endParaRPr lang="fr-CA" dirty="0"/>
          </a:p>
          <a:p>
            <a:pPr lvl="1"/>
            <a:r>
              <a:rPr lang="fr-CA" dirty="0" err="1"/>
              <a:t>Biased</a:t>
            </a:r>
            <a:r>
              <a:rPr lang="fr-CA" dirty="0"/>
              <a:t> </a:t>
            </a:r>
            <a:r>
              <a:rPr lang="fr-CA" dirty="0" err="1"/>
              <a:t>credit</a:t>
            </a:r>
            <a:r>
              <a:rPr lang="fr-CA" dirty="0"/>
              <a:t> ratings</a:t>
            </a:r>
          </a:p>
          <a:p>
            <a:pPr lvl="1"/>
            <a:r>
              <a:rPr lang="fr-CA" dirty="0"/>
              <a:t>Bail </a:t>
            </a:r>
            <a:r>
              <a:rPr lang="fr-CA" dirty="0" err="1"/>
              <a:t>hearing</a:t>
            </a:r>
            <a:r>
              <a:rPr lang="fr-CA" dirty="0"/>
              <a:t> &amp; </a:t>
            </a:r>
            <a:r>
              <a:rPr lang="fr-CA" dirty="0" err="1"/>
              <a:t>MachineBias</a:t>
            </a:r>
            <a:r>
              <a:rPr lang="fr-CA" dirty="0"/>
              <a:t> Reports</a:t>
            </a:r>
          </a:p>
          <a:p>
            <a:pPr lvl="1"/>
            <a:endParaRPr lang="fr-CA" dirty="0"/>
          </a:p>
          <a:p>
            <a:r>
              <a:rPr lang="fr-CA" dirty="0" err="1"/>
              <a:t>Algorithms</a:t>
            </a:r>
            <a:r>
              <a:rPr lang="fr-CA" dirty="0"/>
              <a:t> are </a:t>
            </a:r>
            <a:r>
              <a:rPr lang="fr-CA" dirty="0" err="1"/>
              <a:t>often</a:t>
            </a:r>
            <a:r>
              <a:rPr lang="fr-CA" dirty="0"/>
              <a:t> </a:t>
            </a:r>
            <a:r>
              <a:rPr lang="fr-CA" dirty="0" err="1"/>
              <a:t>portrayed</a:t>
            </a:r>
            <a:r>
              <a:rPr lang="fr-CA" dirty="0"/>
              <a:t> as « </a:t>
            </a:r>
            <a:r>
              <a:rPr lang="fr-CA" dirty="0" err="1"/>
              <a:t>neutral</a:t>
            </a:r>
            <a:r>
              <a:rPr lang="fr-CA" dirty="0"/>
              <a:t> » or « objective »… but </a:t>
            </a:r>
            <a:r>
              <a:rPr lang="fr-CA" dirty="0" err="1"/>
              <a:t>algorithms</a:t>
            </a:r>
            <a:r>
              <a:rPr lang="fr-CA" dirty="0"/>
              <a:t> are the </a:t>
            </a:r>
            <a:r>
              <a:rPr lang="fr-CA" dirty="0" err="1"/>
              <a:t>product</a:t>
            </a:r>
            <a:r>
              <a:rPr lang="fr-CA" dirty="0"/>
              <a:t> of the data </a:t>
            </a:r>
            <a:r>
              <a:rPr lang="fr-CA" dirty="0" err="1"/>
              <a:t>they</a:t>
            </a:r>
            <a:r>
              <a:rPr lang="fr-CA" dirty="0"/>
              <a:t> are </a:t>
            </a:r>
            <a:r>
              <a:rPr lang="fr-CA" dirty="0" err="1"/>
              <a:t>fed</a:t>
            </a:r>
            <a:r>
              <a:rPr lang="fr-CA" dirty="0"/>
              <a:t> (</a:t>
            </a:r>
            <a:r>
              <a:rPr lang="fr-CA" dirty="0" err="1"/>
              <a:t>which</a:t>
            </a:r>
            <a:r>
              <a:rPr lang="fr-CA" dirty="0"/>
              <a:t> </a:t>
            </a:r>
            <a:r>
              <a:rPr lang="fr-CA" dirty="0" err="1"/>
              <a:t>might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biased</a:t>
            </a:r>
            <a:r>
              <a:rPr lang="fr-CA" dirty="0"/>
              <a:t>), and the </a:t>
            </a:r>
            <a:r>
              <a:rPr lang="fr-CA" dirty="0" err="1"/>
              <a:t>biases</a:t>
            </a:r>
            <a:r>
              <a:rPr lang="fr-CA" dirty="0"/>
              <a:t> of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creators</a:t>
            </a:r>
            <a:r>
              <a:rPr lang="fr-CA" dirty="0"/>
              <a:t>.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Blind </a:t>
            </a:r>
            <a:r>
              <a:rPr lang="fr-CA" dirty="0" err="1"/>
              <a:t>reverence</a:t>
            </a:r>
            <a:r>
              <a:rPr lang="fr-CA" dirty="0"/>
              <a:t> to AI as a </a:t>
            </a:r>
            <a:r>
              <a:rPr lang="fr-CA" dirty="0" err="1"/>
              <a:t>neutral</a:t>
            </a:r>
            <a:r>
              <a:rPr lang="fr-CA" dirty="0"/>
              <a:t> </a:t>
            </a:r>
            <a:r>
              <a:rPr lang="fr-CA" dirty="0" err="1"/>
              <a:t>fix</a:t>
            </a:r>
            <a:r>
              <a:rPr lang="fr-CA" dirty="0"/>
              <a:t>-all solution to social </a:t>
            </a:r>
            <a:r>
              <a:rPr lang="fr-CA" dirty="0" err="1"/>
              <a:t>problems</a:t>
            </a:r>
            <a:r>
              <a:rPr lang="fr-CA" dirty="0"/>
              <a:t> </a:t>
            </a:r>
            <a:r>
              <a:rPr lang="fr-CA" dirty="0" err="1"/>
              <a:t>risks</a:t>
            </a:r>
            <a:r>
              <a:rPr lang="fr-CA" dirty="0"/>
              <a:t> </a:t>
            </a:r>
            <a:r>
              <a:rPr lang="fr-CA" dirty="0" err="1"/>
              <a:t>reproducing</a:t>
            </a:r>
            <a:r>
              <a:rPr lang="fr-CA" dirty="0"/>
              <a:t> </a:t>
            </a:r>
            <a:r>
              <a:rPr lang="fr-CA" dirty="0" err="1"/>
              <a:t>existing</a:t>
            </a:r>
            <a:r>
              <a:rPr lang="fr-CA" dirty="0"/>
              <a:t> </a:t>
            </a:r>
            <a:r>
              <a:rPr lang="fr-CA" dirty="0" err="1"/>
              <a:t>biases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imprimatur of </a:t>
            </a:r>
            <a:r>
              <a:rPr lang="fr-CA" dirty="0" err="1"/>
              <a:t>impartiality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lvl="1"/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91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1E422-5B5F-F24F-933C-2F167DC8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Theme: regulation (policy)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969A41-9F43-464B-8DDD-48A9AD98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role of legislators?</a:t>
            </a:r>
          </a:p>
          <a:p>
            <a:endParaRPr lang="en-CA" dirty="0"/>
          </a:p>
          <a:p>
            <a:r>
              <a:rPr lang="en-CA" dirty="0"/>
              <a:t>Data property? Transparency? Accountability? </a:t>
            </a:r>
          </a:p>
          <a:p>
            <a:endParaRPr lang="en-CA" dirty="0"/>
          </a:p>
          <a:p>
            <a:r>
              <a:rPr lang="en-CA" dirty="0"/>
              <a:t>Legislating on GAFAMs. </a:t>
            </a:r>
          </a:p>
          <a:p>
            <a:endParaRPr lang="en-CA" dirty="0"/>
          </a:p>
          <a:p>
            <a:r>
              <a:rPr lang="en-CA" dirty="0"/>
              <a:t>What to do with Privacy, Ethics, and Bias questions raised by AI. </a:t>
            </a:r>
          </a:p>
        </p:txBody>
      </p:sp>
    </p:spTree>
    <p:extLst>
      <p:ext uri="{BB962C8B-B14F-4D97-AF65-F5344CB8AC3E}">
        <p14:creationId xmlns:p14="http://schemas.microsoft.com/office/powerpoint/2010/main" val="260324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D6AF6F-92B3-6245-A37F-05A79EBE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436" y="1680755"/>
            <a:ext cx="10146186" cy="2511835"/>
          </a:xfrm>
        </p:spPr>
        <p:txBody>
          <a:bodyPr>
            <a:normAutofit/>
          </a:bodyPr>
          <a:lstStyle/>
          <a:p>
            <a:r>
              <a:rPr lang="en-CA" sz="4800" dirty="0" err="1"/>
              <a:t>fiELDS</a:t>
            </a:r>
            <a:endParaRPr lang="en-CA" sz="4800" dirty="0"/>
          </a:p>
        </p:txBody>
      </p:sp>
      <p:pic>
        <p:nvPicPr>
          <p:cNvPr id="4" name="Picture 2" descr="Artificial Intelligence in Healthcare | Stanford Online">
            <a:extLst>
              <a:ext uri="{FF2B5EF4-FFF2-40B4-BE49-F238E27FC236}">
                <a16:creationId xmlns:a16="http://schemas.microsoft.com/office/drawing/2014/main" id="{C6561CB1-5EEB-584D-98DB-6F360EFD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324380"/>
            <a:ext cx="4712579" cy="26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8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360CB-F2D4-4C49-9448-4537B7E0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Field: Healthcare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E36FD-93B1-CE4F-AD63-DFDA5A44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Many promises: quicker more precise diagnostics, fairer triage, etc. 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Very personal and private data </a:t>
            </a:r>
          </a:p>
          <a:p>
            <a:r>
              <a:rPr lang="en-CA" dirty="0"/>
              <a:t>Who is responsible for a deadly AI medical mistake? The doctor? The engineer who designed the AI? The hospital ownership ? </a:t>
            </a:r>
          </a:p>
          <a:p>
            <a:r>
              <a:rPr lang="en-CA" dirty="0"/>
              <a:t>Huge inequalities </a:t>
            </a:r>
          </a:p>
        </p:txBody>
      </p:sp>
    </p:spTree>
    <p:extLst>
      <p:ext uri="{BB962C8B-B14F-4D97-AF65-F5344CB8AC3E}">
        <p14:creationId xmlns:p14="http://schemas.microsoft.com/office/powerpoint/2010/main" val="2321503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A6954-77AC-2C42-9E08-9DE7F680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Field: Algorithmic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9F25C-F7D8-734C-A82C-08D6359D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algorithms and AI to enhance – and potentially transform – police </a:t>
            </a:r>
            <a:r>
              <a:rPr lang="en-US" dirty="0">
                <a:solidFill>
                  <a:srgbClr val="00B0F0"/>
                </a:solidFill>
              </a:rPr>
              <a:t>decision-making </a:t>
            </a:r>
            <a:r>
              <a:rPr lang="en-US" dirty="0"/>
              <a:t>practices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Use </a:t>
            </a:r>
            <a:r>
              <a:rPr lang="fr-CA" u="sng" dirty="0"/>
              <a:t>mass data </a:t>
            </a:r>
            <a:r>
              <a:rPr lang="fr-CA" dirty="0"/>
              <a:t>to </a:t>
            </a:r>
            <a:r>
              <a:rPr lang="fr-CA" dirty="0" err="1"/>
              <a:t>inform</a:t>
            </a:r>
            <a:r>
              <a:rPr lang="fr-CA" dirty="0"/>
              <a:t> </a:t>
            </a:r>
            <a:r>
              <a:rPr lang="fr-CA" dirty="0" err="1"/>
              <a:t>daily</a:t>
            </a:r>
            <a:r>
              <a:rPr lang="fr-CA" dirty="0"/>
              <a:t> </a:t>
            </a:r>
            <a:r>
              <a:rPr lang="fr-CA" dirty="0" err="1"/>
              <a:t>operations</a:t>
            </a:r>
            <a:r>
              <a:rPr lang="fr-CA" dirty="0"/>
              <a:t> </a:t>
            </a:r>
          </a:p>
          <a:p>
            <a:pPr lvl="1"/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benefits</a:t>
            </a:r>
            <a:r>
              <a:rPr lang="fr-CA" dirty="0"/>
              <a:t> </a:t>
            </a:r>
            <a:r>
              <a:rPr lang="fr-CA" dirty="0" err="1"/>
              <a:t>include</a:t>
            </a:r>
            <a:r>
              <a:rPr lang="fr-CA" dirty="0"/>
              <a:t> </a:t>
            </a:r>
            <a:r>
              <a:rPr lang="fr-CA" dirty="0" err="1"/>
              <a:t>increased</a:t>
            </a:r>
            <a:r>
              <a:rPr lang="fr-CA" dirty="0"/>
              <a:t> </a:t>
            </a:r>
            <a:r>
              <a:rPr lang="fr-CA" dirty="0" err="1"/>
              <a:t>safety</a:t>
            </a:r>
            <a:r>
              <a:rPr lang="fr-CA" dirty="0"/>
              <a:t> of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communities</a:t>
            </a:r>
            <a:r>
              <a:rPr lang="fr-CA" dirty="0"/>
              <a:t>, more efficient and proactive </a:t>
            </a:r>
            <a:r>
              <a:rPr lang="fr-CA" dirty="0" err="1"/>
              <a:t>organizations</a:t>
            </a:r>
            <a:r>
              <a:rPr lang="fr-CA" dirty="0"/>
              <a:t>, </a:t>
            </a:r>
            <a:r>
              <a:rPr lang="fr-CA" dirty="0" err="1"/>
              <a:t>reducing</a:t>
            </a:r>
            <a:r>
              <a:rPr lang="fr-CA" dirty="0"/>
              <a:t> police </a:t>
            </a:r>
            <a:r>
              <a:rPr lang="fr-CA" dirty="0" err="1"/>
              <a:t>biase</a:t>
            </a:r>
            <a:r>
              <a:rPr lang="fr-CA" dirty="0"/>
              <a:t>, </a:t>
            </a:r>
            <a:r>
              <a:rPr lang="fr-CA" dirty="0" err="1"/>
              <a:t>accountability</a:t>
            </a:r>
            <a:endParaRPr lang="fr-CA" dirty="0"/>
          </a:p>
          <a:p>
            <a:pPr lvl="1"/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downfal</a:t>
            </a:r>
            <a:r>
              <a:rPr lang="fr-CA" dirty="0"/>
              <a:t> </a:t>
            </a:r>
            <a:r>
              <a:rPr lang="fr-CA" dirty="0" err="1"/>
              <a:t>include</a:t>
            </a:r>
            <a:r>
              <a:rPr lang="fr-CA" dirty="0"/>
              <a:t> </a:t>
            </a:r>
            <a:r>
              <a:rPr lang="fr-CA" dirty="0" err="1"/>
              <a:t>increasing</a:t>
            </a:r>
            <a:r>
              <a:rPr lang="fr-CA" dirty="0"/>
              <a:t> police </a:t>
            </a:r>
            <a:r>
              <a:rPr lang="fr-CA" dirty="0" err="1"/>
              <a:t>biases</a:t>
            </a:r>
            <a:r>
              <a:rPr lang="fr-CA" dirty="0"/>
              <a:t>, </a:t>
            </a:r>
            <a:r>
              <a:rPr lang="fr-CA" dirty="0" err="1"/>
              <a:t>unaccountability</a:t>
            </a:r>
            <a:r>
              <a:rPr lang="fr-CA" dirty="0"/>
              <a:t>, mass surveillance, </a:t>
            </a:r>
            <a:r>
              <a:rPr lang="fr-CA" dirty="0" err="1"/>
              <a:t>privacy</a:t>
            </a:r>
            <a:r>
              <a:rPr lang="fr-CA" dirty="0"/>
              <a:t> and civil </a:t>
            </a:r>
            <a:r>
              <a:rPr lang="fr-CA" dirty="0" err="1"/>
              <a:t>rights</a:t>
            </a:r>
            <a:r>
              <a:rPr lang="fr-CA" dirty="0"/>
              <a:t> violations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The </a:t>
            </a:r>
            <a:r>
              <a:rPr lang="fr-CA" dirty="0" err="1"/>
              <a:t>risk</a:t>
            </a:r>
            <a:r>
              <a:rPr lang="fr-CA" dirty="0"/>
              <a:t> of </a:t>
            </a:r>
            <a:r>
              <a:rPr lang="fr-CA" dirty="0" err="1"/>
              <a:t>biased</a:t>
            </a:r>
            <a:r>
              <a:rPr lang="fr-CA" dirty="0"/>
              <a:t> </a:t>
            </a:r>
            <a:r>
              <a:rPr lang="fr-CA" dirty="0" err="1"/>
              <a:t>historical</a:t>
            </a:r>
            <a:r>
              <a:rPr lang="fr-CA" dirty="0"/>
              <a:t> police data </a:t>
            </a:r>
            <a:r>
              <a:rPr lang="fr-CA" dirty="0" err="1"/>
              <a:t>enhancing</a:t>
            </a:r>
            <a:r>
              <a:rPr lang="fr-CA" dirty="0"/>
              <a:t> </a:t>
            </a:r>
            <a:r>
              <a:rPr lang="fr-CA" dirty="0" err="1"/>
              <a:t>past</a:t>
            </a:r>
            <a:r>
              <a:rPr lang="fr-CA" dirty="0"/>
              <a:t> </a:t>
            </a:r>
            <a:r>
              <a:rPr lang="fr-CA" dirty="0" err="1"/>
              <a:t>discriminatory</a:t>
            </a:r>
            <a:r>
              <a:rPr lang="fr-CA" dirty="0"/>
              <a:t> practices</a:t>
            </a:r>
          </a:p>
        </p:txBody>
      </p:sp>
    </p:spTree>
    <p:extLst>
      <p:ext uri="{BB962C8B-B14F-4D97-AF65-F5344CB8AC3E}">
        <p14:creationId xmlns:p14="http://schemas.microsoft.com/office/powerpoint/2010/main" val="285841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74E91-85F9-C646-AE25-BFF78598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Field: ECONOMY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27140-6F6C-DF42-9642-519B54CF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 as increasing the north-south gaps</a:t>
            </a:r>
          </a:p>
          <a:p>
            <a:r>
              <a:rPr lang="en-CA" dirty="0"/>
              <a:t>AI replacing work… or workers? </a:t>
            </a:r>
          </a:p>
          <a:p>
            <a:r>
              <a:rPr lang="en-CA" dirty="0"/>
              <a:t>What type of jobs are being replaced? What types are being created? </a:t>
            </a:r>
          </a:p>
          <a:p>
            <a:endParaRPr lang="en-CA" dirty="0"/>
          </a:p>
          <a:p>
            <a:r>
              <a:rPr lang="en-CA" dirty="0"/>
              <a:t>How to deal with Amazon? Uber? </a:t>
            </a:r>
          </a:p>
        </p:txBody>
      </p:sp>
    </p:spTree>
    <p:extLst>
      <p:ext uri="{BB962C8B-B14F-4D97-AF65-F5344CB8AC3E}">
        <p14:creationId xmlns:p14="http://schemas.microsoft.com/office/powerpoint/2010/main" val="142989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F4CD2-D186-094A-A809-1838CB1B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Initial reflection paper (5%)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D4681-3F60-6842-904C-4D9D027B8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u="sng" dirty="0"/>
              <a:t>Due</a:t>
            </a:r>
            <a:r>
              <a:rPr lang="en-CA" b="1" dirty="0"/>
              <a:t>:</a:t>
            </a:r>
            <a:r>
              <a:rPr lang="en-CA" dirty="0"/>
              <a:t> By </a:t>
            </a:r>
            <a:r>
              <a:rPr lang="en-CA" b="1" dirty="0"/>
              <a:t>class start</a:t>
            </a:r>
            <a:r>
              <a:rPr lang="en-CA" dirty="0"/>
              <a:t>, 9:59AM, Friday Jan 28. Documents must be uploaded to Moodle in </a:t>
            </a:r>
            <a:r>
              <a:rPr lang="en-CA" b="1" dirty="0"/>
              <a:t>PDF</a:t>
            </a:r>
            <a:r>
              <a:rPr lang="en-CA" dirty="0"/>
              <a:t>. </a:t>
            </a:r>
          </a:p>
          <a:p>
            <a:endParaRPr lang="en-CA" dirty="0"/>
          </a:p>
          <a:p>
            <a:r>
              <a:rPr lang="en-US" b="1" u="sng" dirty="0"/>
              <a:t>Task</a:t>
            </a:r>
            <a:r>
              <a:rPr lang="en-US" b="1" dirty="0"/>
              <a:t>: </a:t>
            </a:r>
            <a:r>
              <a:rPr lang="en-US" dirty="0"/>
              <a:t>To reflect upon your career so far as a Social Sciences student at Dawson College. </a:t>
            </a:r>
          </a:p>
          <a:p>
            <a:endParaRPr lang="en-US" dirty="0"/>
          </a:p>
          <a:p>
            <a:r>
              <a:rPr lang="en-CA" b="1" u="sng" dirty="0"/>
              <a:t>Format</a:t>
            </a:r>
            <a:r>
              <a:rPr lang="en-CA" b="1" dirty="0"/>
              <a:t>: </a:t>
            </a:r>
            <a:r>
              <a:rPr lang="en-CA" dirty="0"/>
              <a:t>MLA “Cover” page. Times New Roman, size 12 font, </a:t>
            </a:r>
            <a:r>
              <a:rPr lang="en-CA" b="1" dirty="0"/>
              <a:t>double-spaced</a:t>
            </a:r>
          </a:p>
          <a:p>
            <a:endParaRPr lang="fr-CA" dirty="0"/>
          </a:p>
          <a:p>
            <a:r>
              <a:rPr lang="en-CA" b="1" u="sng" dirty="0"/>
              <a:t>Length</a:t>
            </a:r>
            <a:r>
              <a:rPr lang="en-CA" b="1" dirty="0"/>
              <a:t>: </a:t>
            </a:r>
            <a:r>
              <a:rPr lang="en-CA" dirty="0"/>
              <a:t>250-350 words</a:t>
            </a: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9223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F32B-CCA7-5943-90C9-FD5A6940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30" y="98452"/>
            <a:ext cx="8610600" cy="1293028"/>
          </a:xfrm>
        </p:spPr>
        <p:txBody>
          <a:bodyPr/>
          <a:lstStyle/>
          <a:p>
            <a:r>
              <a:rPr lang="en-CA" dirty="0"/>
              <a:t>Initial reflection paper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705144-51B6-CA4D-9602-C46756D2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1904"/>
            <a:ext cx="10820400" cy="489678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What skills have you learned in your Social Science courses? </a:t>
            </a:r>
            <a:endParaRPr lang="fr-CA" dirty="0"/>
          </a:p>
          <a:p>
            <a:pPr lvl="0"/>
            <a:r>
              <a:rPr lang="en-US" dirty="0"/>
              <a:t>What sort of links or overlaps have you perceived between your Social Science courses at Dawson? For example, do similar themes and issues keep coming up in different courses?</a:t>
            </a:r>
            <a:endParaRPr lang="fr-CA" dirty="0"/>
          </a:p>
          <a:p>
            <a:pPr lvl="0"/>
            <a:r>
              <a:rPr lang="en-US" dirty="0"/>
              <a:t>Without mentioning teachers by name, from which courses have you benefited the most?</a:t>
            </a:r>
            <a:endParaRPr lang="fr-CA" dirty="0"/>
          </a:p>
          <a:p>
            <a:pPr lvl="0"/>
            <a:r>
              <a:rPr lang="en-US" dirty="0"/>
              <a:t>You might also mention aspects you feel you learned poorly or not at all.</a:t>
            </a:r>
            <a:endParaRPr lang="fr-CA" dirty="0"/>
          </a:p>
          <a:p>
            <a:pPr lvl="0"/>
            <a:r>
              <a:rPr lang="en-US" dirty="0"/>
              <a:t>How has your experience at Dawson as a Social Science student changed you and how you look at the world?</a:t>
            </a:r>
            <a:endParaRPr lang="fr-CA" dirty="0"/>
          </a:p>
          <a:p>
            <a:pPr lvl="0"/>
            <a:r>
              <a:rPr lang="en-US" dirty="0"/>
              <a:t>Which of your social science courses do you think had the most effect on this change? How and why? Was it primarily the subject? The methodology? The teacher?</a:t>
            </a: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en-US" i="1" dirty="0"/>
              <a:t>At the end of this reflection on your social science “career” at Dawson, you must indicate a </a:t>
            </a:r>
            <a:r>
              <a:rPr lang="en-US" i="1" dirty="0">
                <a:solidFill>
                  <a:srgbClr val="00B0F0"/>
                </a:solidFill>
              </a:rPr>
              <a:t>potential theme / field</a:t>
            </a:r>
            <a:r>
              <a:rPr lang="en-US" i="1" dirty="0"/>
              <a:t> (or two) that interests you and may be explored in your project.</a:t>
            </a:r>
            <a:r>
              <a:rPr lang="en-CA" i="1" dirty="0"/>
              <a:t> </a:t>
            </a:r>
            <a:r>
              <a:rPr lang="en-CA" i="1" dirty="0">
                <a:solidFill>
                  <a:srgbClr val="00B0F0"/>
                </a:solidFill>
              </a:rPr>
              <a:t>Explain why it interests you.</a:t>
            </a:r>
            <a:endParaRPr lang="fr-CA" i="1" dirty="0">
              <a:solidFill>
                <a:srgbClr val="00B0F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223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7A760-A5F6-E64F-A8D1-AD51D3A188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IS CLASS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9430EF-6F62-264D-9D8C-11E3FE4D47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(CLASS 1 FOCUSED ON PRESENTING THE OUTLINE FOR THE COURSE, EVALUATIONS, ETC.) </a:t>
            </a:r>
          </a:p>
        </p:txBody>
      </p:sp>
    </p:spTree>
    <p:extLst>
      <p:ext uri="{BB962C8B-B14F-4D97-AF65-F5344CB8AC3E}">
        <p14:creationId xmlns:p14="http://schemas.microsoft.com/office/powerpoint/2010/main" val="3055017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CB77E-CFBD-4241-A087-F1664682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CLASS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1B3A8-2C3F-A246-960E-17C10A5E8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will go more in depth on AI themes</a:t>
            </a:r>
          </a:p>
          <a:p>
            <a:endParaRPr lang="en-CA" dirty="0"/>
          </a:p>
          <a:p>
            <a:r>
              <a:rPr lang="en-CA" dirty="0"/>
              <a:t>Help precise subjects. </a:t>
            </a:r>
          </a:p>
          <a:p>
            <a:endParaRPr lang="en-CA" dirty="0"/>
          </a:p>
          <a:p>
            <a:r>
              <a:rPr lang="en-CA" dirty="0"/>
              <a:t>Different disciplines, and how they can be used for different subjects</a:t>
            </a:r>
          </a:p>
          <a:p>
            <a:endParaRPr lang="en-CA" dirty="0"/>
          </a:p>
          <a:p>
            <a:r>
              <a:rPr lang="en-CA" dirty="0"/>
              <a:t>Give examples on Algorithmic Policing </a:t>
            </a:r>
          </a:p>
        </p:txBody>
      </p:sp>
    </p:spTree>
    <p:extLst>
      <p:ext uri="{BB962C8B-B14F-4D97-AF65-F5344CB8AC3E}">
        <p14:creationId xmlns:p14="http://schemas.microsoft.com/office/powerpoint/2010/main" val="3555126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26A41-516A-836D-108C-4FB5F5C8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 </a:t>
            </a:r>
            <a:r>
              <a:rPr lang="en-CA" dirty="0" err="1"/>
              <a:t>cLASS</a:t>
            </a:r>
            <a:r>
              <a:rPr lang="en-CA" dirty="0"/>
              <a:t> 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AD0EDC-AD9D-7CFB-2B79-B19002B91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23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71F26-340B-CE4D-B9C1-9B7DC3C1E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Algorithmic policing</a:t>
            </a:r>
          </a:p>
        </p:txBody>
      </p:sp>
    </p:spTree>
    <p:extLst>
      <p:ext uri="{BB962C8B-B14F-4D97-AF65-F5344CB8AC3E}">
        <p14:creationId xmlns:p14="http://schemas.microsoft.com/office/powerpoint/2010/main" val="372166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083D3-7D79-9D4D-A81A-30CD85E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84FD9E-BCC3-8C45-8BDB-5B97D27AF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What is AI ? What is Policing ? What is Algorithmic Policing?</a:t>
            </a:r>
          </a:p>
          <a:p>
            <a:r>
              <a:rPr lang="en-CA" dirty="0">
                <a:solidFill>
                  <a:srgbClr val="00B0F0"/>
                </a:solidFill>
              </a:rPr>
              <a:t>Object Recognition Software </a:t>
            </a:r>
          </a:p>
          <a:p>
            <a:r>
              <a:rPr lang="en-CA" dirty="0">
                <a:solidFill>
                  <a:srgbClr val="00B0F0"/>
                </a:solidFill>
              </a:rPr>
              <a:t>Particularities of Police AI Policy – and what to avoid </a:t>
            </a:r>
          </a:p>
          <a:p>
            <a:r>
              <a:rPr lang="en-CA" dirty="0">
                <a:solidFill>
                  <a:srgbClr val="00B0F0"/>
                </a:solidFill>
              </a:rPr>
              <a:t>Democratic Algorithmic Policing Concerns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Privacy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Algorithmic Bias</a:t>
            </a:r>
          </a:p>
          <a:p>
            <a:r>
              <a:rPr lang="en-CA" dirty="0">
                <a:solidFill>
                  <a:srgbClr val="00B0F0"/>
                </a:solidFill>
              </a:rPr>
              <a:t>Algorithmic Policing in Canada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Everyday AI 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Predictive Policing in Vancouver</a:t>
            </a:r>
          </a:p>
          <a:p>
            <a:pPr lvl="1"/>
            <a:r>
              <a:rPr lang="en-CA" dirty="0">
                <a:solidFill>
                  <a:srgbClr val="00B0F0"/>
                </a:solidFill>
              </a:rPr>
              <a:t>Body Worn Cameras</a:t>
            </a:r>
          </a:p>
          <a:p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170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AAB01-D803-9942-83F7-B3B3200F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A723D-0081-9C41-90B1-FD280BA3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”armed arm of the State” </a:t>
            </a:r>
          </a:p>
          <a:p>
            <a:pPr lvl="1"/>
            <a:r>
              <a:rPr lang="en-CA" dirty="0"/>
              <a:t>Weber’s definition of the State </a:t>
            </a:r>
          </a:p>
          <a:p>
            <a:pPr lvl="1"/>
            <a:r>
              <a:rPr lang="en-CA" dirty="0"/>
              <a:t>A Police “service” ; “force” ; ”agency”; “department” ; “organization” ? </a:t>
            </a:r>
          </a:p>
          <a:p>
            <a:r>
              <a:rPr lang="en-CA" dirty="0"/>
              <a:t>From the use of force to the </a:t>
            </a:r>
            <a:r>
              <a:rPr lang="en-CA" i="1" dirty="0"/>
              <a:t>capacity</a:t>
            </a:r>
            <a:r>
              <a:rPr lang="en-CA" dirty="0"/>
              <a:t> to use force (Brodeur) </a:t>
            </a:r>
          </a:p>
          <a:p>
            <a:pPr lvl="1"/>
            <a:r>
              <a:rPr lang="en-CA" dirty="0"/>
              <a:t>What is force?</a:t>
            </a:r>
          </a:p>
          <a:p>
            <a:pPr lvl="1"/>
            <a:r>
              <a:rPr lang="en-CA" dirty="0"/>
              <a:t>How does AI influence this </a:t>
            </a:r>
            <a:r>
              <a:rPr lang="en-CA" i="1" dirty="0"/>
              <a:t>capacity</a:t>
            </a:r>
            <a:r>
              <a:rPr lang="en-CA" dirty="0"/>
              <a:t>  - this power </a:t>
            </a:r>
            <a:br>
              <a:rPr lang="en-CA" dirty="0"/>
            </a:br>
            <a:endParaRPr lang="en-CA" dirty="0"/>
          </a:p>
          <a:p>
            <a:r>
              <a:rPr lang="en-CA" dirty="0"/>
              <a:t>Police discretion and the centrality of </a:t>
            </a:r>
            <a:r>
              <a:rPr lang="en-CA" i="1" dirty="0">
                <a:solidFill>
                  <a:srgbClr val="FF0000"/>
                </a:solidFill>
              </a:rPr>
              <a:t>decision making </a:t>
            </a:r>
            <a:r>
              <a:rPr lang="en-CA" i="1" dirty="0"/>
              <a:t>(</a:t>
            </a:r>
            <a:r>
              <a:rPr lang="en-CA" dirty="0"/>
              <a:t>Monjardet) </a:t>
            </a:r>
          </a:p>
          <a:p>
            <a:r>
              <a:rPr lang="en-CA" dirty="0"/>
              <a:t>The independent – insular pendulum: keeping the police close, but not too close</a:t>
            </a:r>
          </a:p>
        </p:txBody>
      </p:sp>
    </p:spTree>
    <p:extLst>
      <p:ext uri="{BB962C8B-B14F-4D97-AF65-F5344CB8AC3E}">
        <p14:creationId xmlns:p14="http://schemas.microsoft.com/office/powerpoint/2010/main" val="26499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A6954-77AC-2C42-9E08-9DE7F680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Algorithmic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9F25C-F7D8-734C-A82C-08D6359D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algorithms and AI to enhance – and potentially transform – police </a:t>
            </a:r>
            <a:r>
              <a:rPr lang="en-US" dirty="0">
                <a:solidFill>
                  <a:srgbClr val="FF0000"/>
                </a:solidFill>
              </a:rPr>
              <a:t>decision-making </a:t>
            </a:r>
            <a:r>
              <a:rPr lang="en-US" dirty="0"/>
              <a:t>practices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Use </a:t>
            </a:r>
            <a:r>
              <a:rPr lang="fr-CA" u="sng" dirty="0"/>
              <a:t>mass data </a:t>
            </a:r>
            <a:r>
              <a:rPr lang="fr-CA" dirty="0"/>
              <a:t>to </a:t>
            </a:r>
            <a:r>
              <a:rPr lang="fr-CA" dirty="0" err="1"/>
              <a:t>inform</a:t>
            </a:r>
            <a:r>
              <a:rPr lang="fr-CA" dirty="0"/>
              <a:t> </a:t>
            </a:r>
            <a:r>
              <a:rPr lang="fr-CA" dirty="0" err="1"/>
              <a:t>daily</a:t>
            </a:r>
            <a:r>
              <a:rPr lang="fr-CA" dirty="0"/>
              <a:t> </a:t>
            </a:r>
            <a:r>
              <a:rPr lang="fr-CA" dirty="0" err="1"/>
              <a:t>operations</a:t>
            </a:r>
            <a:r>
              <a:rPr lang="fr-CA" dirty="0"/>
              <a:t> </a:t>
            </a:r>
          </a:p>
          <a:p>
            <a:pPr lvl="1"/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benefits</a:t>
            </a:r>
            <a:r>
              <a:rPr lang="fr-CA" dirty="0"/>
              <a:t> </a:t>
            </a:r>
            <a:r>
              <a:rPr lang="fr-CA" dirty="0" err="1"/>
              <a:t>include</a:t>
            </a:r>
            <a:r>
              <a:rPr lang="fr-CA" dirty="0"/>
              <a:t> </a:t>
            </a:r>
            <a:r>
              <a:rPr lang="fr-CA" dirty="0" err="1"/>
              <a:t>increased</a:t>
            </a:r>
            <a:r>
              <a:rPr lang="fr-CA" dirty="0"/>
              <a:t> </a:t>
            </a:r>
            <a:r>
              <a:rPr lang="fr-CA" dirty="0" err="1"/>
              <a:t>safety</a:t>
            </a:r>
            <a:r>
              <a:rPr lang="fr-CA" dirty="0"/>
              <a:t> of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communities</a:t>
            </a:r>
            <a:r>
              <a:rPr lang="fr-CA" dirty="0"/>
              <a:t>, more efficient and proactive </a:t>
            </a:r>
            <a:r>
              <a:rPr lang="fr-CA" dirty="0" err="1"/>
              <a:t>organizations</a:t>
            </a:r>
            <a:r>
              <a:rPr lang="fr-CA" dirty="0"/>
              <a:t>, </a:t>
            </a:r>
            <a:r>
              <a:rPr lang="fr-CA" dirty="0" err="1"/>
              <a:t>reducing</a:t>
            </a:r>
            <a:r>
              <a:rPr lang="fr-CA" dirty="0"/>
              <a:t> police </a:t>
            </a:r>
            <a:r>
              <a:rPr lang="fr-CA" dirty="0" err="1"/>
              <a:t>biase</a:t>
            </a:r>
            <a:r>
              <a:rPr lang="fr-CA" dirty="0"/>
              <a:t>, </a:t>
            </a:r>
            <a:r>
              <a:rPr lang="fr-CA" dirty="0" err="1"/>
              <a:t>accountability</a:t>
            </a:r>
            <a:endParaRPr lang="fr-CA" dirty="0"/>
          </a:p>
          <a:p>
            <a:pPr lvl="1"/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downfal</a:t>
            </a:r>
            <a:r>
              <a:rPr lang="fr-CA" dirty="0"/>
              <a:t> </a:t>
            </a:r>
            <a:r>
              <a:rPr lang="fr-CA" dirty="0" err="1"/>
              <a:t>include</a:t>
            </a:r>
            <a:r>
              <a:rPr lang="fr-CA" dirty="0"/>
              <a:t> </a:t>
            </a:r>
            <a:r>
              <a:rPr lang="fr-CA" dirty="0" err="1"/>
              <a:t>increasing</a:t>
            </a:r>
            <a:r>
              <a:rPr lang="fr-CA" dirty="0"/>
              <a:t> police </a:t>
            </a:r>
            <a:r>
              <a:rPr lang="fr-CA" dirty="0" err="1"/>
              <a:t>biases</a:t>
            </a:r>
            <a:r>
              <a:rPr lang="fr-CA" dirty="0"/>
              <a:t>, </a:t>
            </a:r>
            <a:r>
              <a:rPr lang="fr-CA" dirty="0" err="1"/>
              <a:t>unaccountability</a:t>
            </a:r>
            <a:r>
              <a:rPr lang="fr-CA" dirty="0"/>
              <a:t>, mass surveillance, </a:t>
            </a:r>
            <a:r>
              <a:rPr lang="fr-CA" dirty="0" err="1"/>
              <a:t>privacy</a:t>
            </a:r>
            <a:r>
              <a:rPr lang="fr-CA" dirty="0"/>
              <a:t> and civil </a:t>
            </a:r>
            <a:r>
              <a:rPr lang="fr-CA" dirty="0" err="1"/>
              <a:t>rights</a:t>
            </a:r>
            <a:r>
              <a:rPr lang="fr-CA" dirty="0"/>
              <a:t> violations</a:t>
            </a:r>
          </a:p>
        </p:txBody>
      </p:sp>
    </p:spTree>
    <p:extLst>
      <p:ext uri="{BB962C8B-B14F-4D97-AF65-F5344CB8AC3E}">
        <p14:creationId xmlns:p14="http://schemas.microsoft.com/office/powerpoint/2010/main" val="2108251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087C4A-619F-8342-A76D-25FB64E7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15245-28F5-7B48-B21A-BFC15E1C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Take your phone out </a:t>
            </a:r>
          </a:p>
          <a:p>
            <a:r>
              <a:rPr lang="en-CA" dirty="0"/>
              <a:t>Search “Google Quickdraw” on your internet browser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9572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1C2F646-C020-41BA-9246-26493CA2F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B73865C-3717-43A2-8C4B-9CDBBB16D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14414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338C12-9D82-F943-84C1-DE48C3AFF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450152" cy="1293028"/>
          </a:xfrm>
        </p:spPr>
        <p:txBody>
          <a:bodyPr>
            <a:normAutofit/>
          </a:bodyPr>
          <a:lstStyle/>
          <a:p>
            <a:r>
              <a:rPr lang="en-CA" sz="3200" dirty="0"/>
              <a:t>Object Recognition Software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55C409-1A2F-104C-ADB4-A2575F8F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450152" cy="4024125"/>
          </a:xfrm>
        </p:spPr>
        <p:txBody>
          <a:bodyPr>
            <a:normAutofit/>
          </a:bodyPr>
          <a:lstStyle/>
          <a:p>
            <a:r>
              <a:rPr lang="en-CA" sz="1800" dirty="0"/>
              <a:t>Automatic Licence Plate Readers</a:t>
            </a:r>
          </a:p>
          <a:p>
            <a:pPr lvl="1"/>
            <a:r>
              <a:rPr lang="en-CA" sz="1600" dirty="0"/>
              <a:t>10 years of AI in Canadian policing </a:t>
            </a:r>
          </a:p>
          <a:p>
            <a:pPr lvl="1"/>
            <a:r>
              <a:rPr lang="en-CA" sz="1800" dirty="0"/>
              <a:t>SPVM: among the firsts in Canada</a:t>
            </a:r>
          </a:p>
          <a:p>
            <a:pPr lvl="1"/>
            <a:r>
              <a:rPr lang="en-CA" sz="1800" dirty="0"/>
              <a:t>The industry leader: Genetec (Montreal based)</a:t>
            </a:r>
          </a:p>
          <a:p>
            <a:pPr lvl="2"/>
            <a:r>
              <a:rPr lang="en-CA" sz="1600" dirty="0"/>
              <a:t>Stance on China </a:t>
            </a:r>
          </a:p>
          <a:p>
            <a:pPr marL="457200" lvl="1" indent="0">
              <a:buNone/>
            </a:pPr>
            <a:endParaRPr lang="en-CA" sz="1800" dirty="0"/>
          </a:p>
          <a:p>
            <a:pPr marL="457200" lvl="1" indent="0">
              <a:buNone/>
            </a:pPr>
            <a:endParaRPr lang="en-CA" sz="1800" dirty="0"/>
          </a:p>
          <a:p>
            <a:pPr lvl="1"/>
            <a:endParaRPr lang="en-CA" sz="1800" dirty="0"/>
          </a:p>
          <a:p>
            <a:pPr lvl="1"/>
            <a:endParaRPr lang="en-CA" sz="1800" dirty="0"/>
          </a:p>
          <a:p>
            <a:pPr lvl="1"/>
            <a:endParaRPr lang="en-CA" sz="1800" dirty="0"/>
          </a:p>
          <a:p>
            <a:pPr marL="457200" lvl="1" indent="0" algn="r">
              <a:buNone/>
            </a:pPr>
            <a:r>
              <a:rPr lang="en-CA" sz="1200" dirty="0"/>
              <a:t>Images taken from Genetec </a:t>
            </a:r>
            <a:r>
              <a:rPr lang="en-CA" sz="1200" dirty="0" err="1"/>
              <a:t>Autovu</a:t>
            </a:r>
            <a:r>
              <a:rPr lang="en-CA" sz="1200" dirty="0"/>
              <a:t> promotional material</a:t>
            </a:r>
          </a:p>
          <a:p>
            <a:pPr lvl="1"/>
            <a:endParaRPr lang="en-CA" sz="1400" dirty="0"/>
          </a:p>
          <a:p>
            <a:pPr lvl="1"/>
            <a:endParaRPr lang="en-CA" sz="1800" dirty="0"/>
          </a:p>
          <a:p>
            <a:pPr lvl="1"/>
            <a:endParaRPr lang="en-CA" sz="1800" dirty="0"/>
          </a:p>
        </p:txBody>
      </p:sp>
      <p:pic>
        <p:nvPicPr>
          <p:cNvPr id="1030" name="Picture 6" descr="Genetec launches AutoVu Flexreader for hardware-free ANPR capabilities">
            <a:extLst>
              <a:ext uri="{FF2B5EF4-FFF2-40B4-BE49-F238E27FC236}">
                <a16:creationId xmlns:a16="http://schemas.microsoft.com/office/drawing/2014/main" id="{E72FAB9E-8CF5-8642-9E7D-6F33BDB54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r="1" b="1"/>
          <a:stretch/>
        </p:blipFill>
        <p:spPr bwMode="auto">
          <a:xfrm>
            <a:off x="6417734" y="10"/>
            <a:ext cx="3270176" cy="39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netec Becomes Top 5 ANPR Technology Company Around the World | Officer">
            <a:extLst>
              <a:ext uri="{FF2B5EF4-FFF2-40B4-BE49-F238E27FC236}">
                <a16:creationId xmlns:a16="http://schemas.microsoft.com/office/drawing/2014/main" id="{91F5125D-64E7-6C4B-929E-D5BD104DF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5" r="16102" b="-2"/>
          <a:stretch/>
        </p:blipFill>
        <p:spPr bwMode="auto">
          <a:xfrm>
            <a:off x="9782174" y="10"/>
            <a:ext cx="2409826" cy="25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16C9470-CE68-4D69-8342-F67C3755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2174" y="2609193"/>
            <a:ext cx="2409825" cy="13243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utoVu ALPR reporting and list management">
            <a:extLst>
              <a:ext uri="{FF2B5EF4-FFF2-40B4-BE49-F238E27FC236}">
                <a16:creationId xmlns:a16="http://schemas.microsoft.com/office/drawing/2014/main" id="{B65CF6FF-4141-EC47-A85F-8AA31538C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5" r="2" b="2"/>
          <a:stretch/>
        </p:blipFill>
        <p:spPr bwMode="auto">
          <a:xfrm>
            <a:off x="6417734" y="4019723"/>
            <a:ext cx="5774266" cy="28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6147145-4161-E84D-8836-99EB4857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en-CA" sz="3100" dirty="0"/>
              <a:t>Object Recognition Software (2)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89973-D41A-E34F-98D0-3EBF455B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4753466" cy="4024125"/>
          </a:xfrm>
        </p:spPr>
        <p:txBody>
          <a:bodyPr>
            <a:normAutofit lnSpcReduction="10000"/>
          </a:bodyPr>
          <a:lstStyle/>
          <a:p>
            <a:r>
              <a:rPr lang="en-CA" sz="1700" dirty="0">
                <a:solidFill>
                  <a:srgbClr val="FF0000"/>
                </a:solidFill>
              </a:rPr>
              <a:t>Facial Recognition </a:t>
            </a:r>
            <a:r>
              <a:rPr lang="en-CA" sz="1700" dirty="0"/>
              <a:t>in Canadian Policing</a:t>
            </a:r>
          </a:p>
          <a:p>
            <a:pPr lvl="1"/>
            <a:r>
              <a:rPr lang="en-CA" sz="1700" dirty="0"/>
              <a:t>Since 2014 in Calgary, Toronto, </a:t>
            </a:r>
            <a:r>
              <a:rPr lang="en-CA" sz="1700" dirty="0" err="1"/>
              <a:t>etc</a:t>
            </a:r>
            <a:r>
              <a:rPr lang="en-CA" sz="1700" dirty="0"/>
              <a:t>… Despite over 4% error rates! </a:t>
            </a:r>
          </a:p>
          <a:p>
            <a:pPr lvl="1"/>
            <a:r>
              <a:rPr lang="en-CA" sz="1700" dirty="0"/>
              <a:t>Since 2020 in Quebec, </a:t>
            </a:r>
            <a:r>
              <a:rPr lang="en-CA" sz="1700" dirty="0" err="1"/>
              <a:t>Sûreté</a:t>
            </a:r>
            <a:r>
              <a:rPr lang="en-CA" sz="1700" dirty="0"/>
              <a:t> du Québec </a:t>
            </a:r>
          </a:p>
          <a:p>
            <a:pPr lvl="1"/>
            <a:r>
              <a:rPr lang="en-CA" sz="1700" dirty="0"/>
              <a:t>Mugshot database, now 0.08% error rates</a:t>
            </a:r>
          </a:p>
          <a:p>
            <a:endParaRPr lang="en-CA" sz="1700" dirty="0"/>
          </a:p>
          <a:p>
            <a:r>
              <a:rPr lang="en-CA" sz="1700" dirty="0"/>
              <a:t>Winter 2020 Clearview AI scandal </a:t>
            </a:r>
          </a:p>
          <a:p>
            <a:pPr lvl="1"/>
            <a:r>
              <a:rPr lang="en-CA" sz="1700" dirty="0"/>
              <a:t>48 Clients including the RCMP, TPS, VPD, etc. </a:t>
            </a:r>
          </a:p>
          <a:p>
            <a:pPr lvl="1"/>
            <a:r>
              <a:rPr lang="en-CA" sz="1700" dirty="0"/>
              <a:t>Social Media databases</a:t>
            </a:r>
          </a:p>
          <a:p>
            <a:pPr lvl="1"/>
            <a:r>
              <a:rPr lang="en-CA" sz="1900" dirty="0"/>
              <a:t>AI in policing studently becomes a scary prospect for the general public</a:t>
            </a:r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 Got My File From Clearview AI, and It Freaked Me Out | by Thomas Smith |  OneZero">
            <a:extLst>
              <a:ext uri="{FF2B5EF4-FFF2-40B4-BE49-F238E27FC236}">
                <a16:creationId xmlns:a16="http://schemas.microsoft.com/office/drawing/2014/main" id="{35645B6E-8B5E-384B-8ADE-D0AC4E030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13"/>
          <a:stretch/>
        </p:blipFill>
        <p:spPr bwMode="auto">
          <a:xfrm>
            <a:off x="4810338" y="-31106"/>
            <a:ext cx="7381662" cy="7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722EF87-8DEA-5846-8FFF-3B60B8CED78A}"/>
              </a:ext>
            </a:extLst>
          </p:cNvPr>
          <p:cNvSpPr txBox="1"/>
          <p:nvPr/>
        </p:nvSpPr>
        <p:spPr>
          <a:xfrm>
            <a:off x="8662086" y="6352425"/>
            <a:ext cx="418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5"/>
              </a:rPr>
              <a:t>T Smith, </a:t>
            </a:r>
            <a:r>
              <a:rPr lang="en-CA" dirty="0" err="1">
                <a:hlinkClick r:id="rId5"/>
              </a:rPr>
              <a:t>OneZero.medium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8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171AB-D71F-BD40-BF43-F1084963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Particularities of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1E779A-0B0C-8B47-962D-A8A3C3D7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 Policing cannot be treated as just another AI Policy field</a:t>
            </a:r>
            <a:endParaRPr lang="en-CA" dirty="0"/>
          </a:p>
          <a:p>
            <a:endParaRPr lang="en-CA" dirty="0"/>
          </a:p>
          <a:p>
            <a:r>
              <a:rPr lang="en-CA" dirty="0"/>
              <a:t>Policing as a unique government responsibility. </a:t>
            </a:r>
            <a:r>
              <a:rPr lang="en-US" dirty="0"/>
              <a:t>One which enables an institution to </a:t>
            </a:r>
            <a:r>
              <a:rPr lang="en-US" b="1" dirty="0"/>
              <a:t>surveil</a:t>
            </a:r>
            <a:r>
              <a:rPr lang="en-US" dirty="0"/>
              <a:t> and use </a:t>
            </a:r>
            <a:r>
              <a:rPr lang="en-US" b="1" dirty="0"/>
              <a:t>coercive </a:t>
            </a:r>
            <a:r>
              <a:rPr lang="en-US" dirty="0"/>
              <a:t>force to </a:t>
            </a:r>
            <a:r>
              <a:rPr lang="en-US" b="1" dirty="0"/>
              <a:t>restrain civil liberties </a:t>
            </a:r>
          </a:p>
          <a:p>
            <a:endParaRPr lang="en-US" b="1" dirty="0"/>
          </a:p>
          <a:p>
            <a:r>
              <a:rPr lang="en-US" dirty="0"/>
              <a:t>AI can completely transform </a:t>
            </a:r>
            <a:r>
              <a:rPr lang="fr-CA" dirty="0"/>
              <a:t>how </a:t>
            </a:r>
            <a:r>
              <a:rPr lang="fr-CA" dirty="0" err="1"/>
              <a:t>our</a:t>
            </a:r>
            <a:r>
              <a:rPr lang="fr-CA" dirty="0"/>
              <a:t> </a:t>
            </a:r>
            <a:r>
              <a:rPr lang="fr-CA" dirty="0" err="1"/>
              <a:t>societies</a:t>
            </a:r>
            <a:r>
              <a:rPr lang="fr-CA" dirty="0"/>
              <a:t> are </a:t>
            </a:r>
            <a:r>
              <a:rPr lang="fr-CA" dirty="0" err="1"/>
              <a:t>policed</a:t>
            </a:r>
            <a:r>
              <a:rPr lang="fr-CA" dirty="0"/>
              <a:t>, the </a:t>
            </a:r>
            <a:r>
              <a:rPr lang="fr-CA" dirty="0" err="1"/>
              <a:t>invasiveness</a:t>
            </a:r>
            <a:r>
              <a:rPr lang="fr-CA" dirty="0"/>
              <a:t> of </a:t>
            </a:r>
            <a:r>
              <a:rPr lang="fr-CA" dirty="0" err="1"/>
              <a:t>which</a:t>
            </a:r>
            <a:r>
              <a:rPr lang="fr-CA" dirty="0"/>
              <a:t> </a:t>
            </a:r>
            <a:r>
              <a:rPr lang="fr-CA" dirty="0" err="1"/>
              <a:t>cannot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understated</a:t>
            </a:r>
            <a:r>
              <a:rPr lang="fr-CA" dirty="0"/>
              <a:t>. This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fundamentally</a:t>
            </a:r>
            <a:r>
              <a:rPr lang="fr-CA" dirty="0"/>
              <a:t> a </a:t>
            </a:r>
            <a:r>
              <a:rPr lang="fr-CA" dirty="0" err="1"/>
              <a:t>democratic</a:t>
            </a:r>
            <a:r>
              <a:rPr lang="fr-CA" dirty="0"/>
              <a:t> question. At </a:t>
            </a:r>
            <a:r>
              <a:rPr lang="fr-CA" dirty="0" err="1"/>
              <a:t>its</a:t>
            </a:r>
            <a:r>
              <a:rPr lang="fr-CA" dirty="0"/>
              <a:t> </a:t>
            </a:r>
            <a:r>
              <a:rPr lang="fr-CA" dirty="0" err="1"/>
              <a:t>core</a:t>
            </a:r>
            <a:r>
              <a:rPr lang="fr-CA" dirty="0"/>
              <a:t>: the power balance </a:t>
            </a:r>
            <a:r>
              <a:rPr lang="fr-CA" dirty="0" err="1"/>
              <a:t>between</a:t>
            </a:r>
            <a:r>
              <a:rPr lang="fr-CA" dirty="0"/>
              <a:t> </a:t>
            </a:r>
            <a:r>
              <a:rPr lang="fr-CA" dirty="0" err="1"/>
              <a:t>citizens</a:t>
            </a:r>
            <a:r>
              <a:rPr lang="fr-CA" dirty="0"/>
              <a:t> and </a:t>
            </a:r>
            <a:r>
              <a:rPr lang="fr-CA" dirty="0" err="1"/>
              <a:t>their</a:t>
            </a:r>
            <a:r>
              <a:rPr lang="fr-CA" dirty="0"/>
              <a:t> police. 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9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69947-8B84-1C45-BE94-B364BEB8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994" y="764373"/>
            <a:ext cx="7124205" cy="1293028"/>
          </a:xfrm>
        </p:spPr>
        <p:txBody>
          <a:bodyPr/>
          <a:lstStyle/>
          <a:p>
            <a:r>
              <a:rPr lang="en-CA" dirty="0"/>
              <a:t>Liberal Democracy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814DE-84EC-C747-91BC-9777BCD3FE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Political System</a:t>
            </a:r>
          </a:p>
          <a:p>
            <a:endParaRPr lang="en-CA" dirty="0"/>
          </a:p>
          <a:p>
            <a:r>
              <a:rPr lang="en-CA" dirty="0"/>
              <a:t>Liberalism </a:t>
            </a:r>
          </a:p>
          <a:p>
            <a:pPr lvl="1"/>
            <a:r>
              <a:rPr lang="en-CA" dirty="0"/>
              <a:t>Limited Government </a:t>
            </a:r>
          </a:p>
          <a:p>
            <a:pPr lvl="1"/>
            <a:r>
              <a:rPr lang="en-CA" dirty="0"/>
              <a:t>Individual Freedoms </a:t>
            </a:r>
          </a:p>
          <a:p>
            <a:pPr lvl="1"/>
            <a:r>
              <a:rPr lang="en-CA" dirty="0"/>
              <a:t>Rule of Law </a:t>
            </a:r>
          </a:p>
          <a:p>
            <a:pPr lvl="1"/>
            <a:endParaRPr lang="en-CA" dirty="0"/>
          </a:p>
          <a:p>
            <a:r>
              <a:rPr lang="en-CA" dirty="0"/>
              <a:t>Democracy </a:t>
            </a:r>
          </a:p>
          <a:p>
            <a:pPr lvl="1"/>
            <a:r>
              <a:rPr lang="en-CA" dirty="0"/>
              <a:t>Free &amp; Fair Elections</a:t>
            </a:r>
          </a:p>
          <a:p>
            <a:endParaRPr lang="en-CA" dirty="0"/>
          </a:p>
          <a:p>
            <a:endParaRPr lang="en-CA" dirty="0"/>
          </a:p>
          <a:p>
            <a:endParaRPr lang="en-CA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FF5D16-BFD0-B24E-88DE-63326A0C04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“Open” Society </a:t>
            </a:r>
          </a:p>
          <a:p>
            <a:pPr lvl="1"/>
            <a:r>
              <a:rPr lang="en-CA" dirty="0"/>
              <a:t>Human rights</a:t>
            </a:r>
          </a:p>
          <a:p>
            <a:pPr lvl="1"/>
            <a:r>
              <a:rPr lang="en-CA" dirty="0"/>
              <a:t>Civil liberties (free press, free speech, freedom of association)</a:t>
            </a:r>
          </a:p>
          <a:p>
            <a:pPr lvl="1"/>
            <a:endParaRPr lang="en-CA" dirty="0"/>
          </a:p>
          <a:p>
            <a:r>
              <a:rPr lang="en-CA" dirty="0"/>
              <a:t>Separation of Power </a:t>
            </a:r>
          </a:p>
          <a:p>
            <a:pPr lvl="1"/>
            <a:endParaRPr lang="en-CA" dirty="0"/>
          </a:p>
          <a:p>
            <a:r>
              <a:rPr lang="en-CA" dirty="0"/>
              <a:t>Can take different constitutional form: Republic, Monarchy </a:t>
            </a:r>
          </a:p>
          <a:p>
            <a:r>
              <a:rPr lang="en-CA" dirty="0"/>
              <a:t>… &amp; different regimes: Presidential, semi-presidential, parliamentary </a:t>
            </a:r>
          </a:p>
        </p:txBody>
      </p:sp>
    </p:spTree>
    <p:extLst>
      <p:ext uri="{BB962C8B-B14F-4D97-AF65-F5344CB8AC3E}">
        <p14:creationId xmlns:p14="http://schemas.microsoft.com/office/powerpoint/2010/main" val="23572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99548-596B-1142-9F5E-43F79DA0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3" y="784251"/>
            <a:ext cx="10174357" cy="1293028"/>
          </a:xfrm>
        </p:spPr>
        <p:txBody>
          <a:bodyPr>
            <a:normAutofit/>
          </a:bodyPr>
          <a:lstStyle/>
          <a:p>
            <a:r>
              <a:rPr lang="fr-CA" dirty="0" err="1"/>
              <a:t>Chinese</a:t>
            </a:r>
            <a:r>
              <a:rPr lang="fr-CA" dirty="0"/>
              <a:t> Police State &amp; the </a:t>
            </a:r>
            <a:r>
              <a:rPr lang="fr-CA" dirty="0" err="1"/>
              <a:t>Uyghurs</a:t>
            </a:r>
            <a:r>
              <a:rPr lang="fr-CA" dirty="0"/>
              <a:t> </a:t>
            </a:r>
            <a:br>
              <a:rPr lang="fr-CA" dirty="0"/>
            </a:br>
            <a:endParaRPr lang="en-CA" dirty="0"/>
          </a:p>
        </p:txBody>
      </p:sp>
      <p:pic>
        <p:nvPicPr>
          <p:cNvPr id="3074" name="Picture 2" descr="Opinion | What It's Like to Live in a Surveillance State - The New York  Times">
            <a:extLst>
              <a:ext uri="{FF2B5EF4-FFF2-40B4-BE49-F238E27FC236}">
                <a16:creationId xmlns:a16="http://schemas.microsoft.com/office/drawing/2014/main" id="{101515E5-4E81-274F-8200-EF72C245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81" y="178132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ep inside China's perfect surveillance state - Asia Times">
            <a:extLst>
              <a:ext uri="{FF2B5EF4-FFF2-40B4-BE49-F238E27FC236}">
                <a16:creationId xmlns:a16="http://schemas.microsoft.com/office/drawing/2014/main" id="{039D7DB4-5EB3-BD4A-8B8F-93CB41DD4A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577" y="2305049"/>
            <a:ext cx="5739303" cy="356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4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D9A90-EF2D-6C41-B303-F287C9D4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983" y="814069"/>
            <a:ext cx="8610600" cy="1293028"/>
          </a:xfrm>
        </p:spPr>
        <p:txBody>
          <a:bodyPr/>
          <a:lstStyle/>
          <a:p>
            <a:pPr algn="ctr"/>
            <a:r>
              <a:rPr lang="en-CA" dirty="0"/>
              <a:t>Algorithmic Policing in a democratic context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C3E4524-21A1-4544-9E48-BB428E945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r>
              <a:rPr lang="en-CA" dirty="0"/>
              <a:t>What are the </a:t>
            </a:r>
            <a:r>
              <a:rPr lang="en-CA" dirty="0">
                <a:solidFill>
                  <a:srgbClr val="FF0000"/>
                </a:solidFill>
              </a:rPr>
              <a:t>big issues </a:t>
            </a:r>
            <a:r>
              <a:rPr lang="en-CA" dirty="0"/>
              <a:t>to consider ?</a:t>
            </a:r>
          </a:p>
          <a:p>
            <a:pPr lvl="1"/>
            <a:r>
              <a:rPr lang="en-CA" dirty="0"/>
              <a:t>Privacy</a:t>
            </a:r>
          </a:p>
          <a:p>
            <a:pPr lvl="1"/>
            <a:r>
              <a:rPr lang="en-CA" dirty="0"/>
              <a:t>Algorithmic Biases</a:t>
            </a:r>
          </a:p>
          <a:p>
            <a:r>
              <a:rPr lang="en-CA" dirty="0"/>
              <a:t>What forms of algorithmic policing are in use in Canada?</a:t>
            </a:r>
          </a:p>
          <a:p>
            <a:r>
              <a:rPr lang="en-CA" dirty="0"/>
              <a:t>Are governments encouraging this ? Are they regulating it ?  </a:t>
            </a:r>
          </a:p>
        </p:txBody>
      </p:sp>
    </p:spTree>
    <p:extLst>
      <p:ext uri="{BB962C8B-B14F-4D97-AF65-F5344CB8AC3E}">
        <p14:creationId xmlns:p14="http://schemas.microsoft.com/office/powerpoint/2010/main" val="15166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62C67-63BC-C140-A0FE-04CAE716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pRIVACY</a:t>
            </a:r>
            <a:r>
              <a:rPr lang="en-CA" dirty="0"/>
              <a:t> CONCERNS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CFC8C-006D-BC4C-89A8-333FDE30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Traditional limits to police power </a:t>
            </a:r>
          </a:p>
          <a:p>
            <a:pPr lvl="1"/>
            <a:r>
              <a:rPr lang="en-CA" dirty="0"/>
              <a:t>Resources limitations (time, manpower, cost)</a:t>
            </a:r>
          </a:p>
          <a:p>
            <a:pPr lvl="1"/>
            <a:r>
              <a:rPr lang="en-CA" dirty="0"/>
              <a:t>Public oversight of the police </a:t>
            </a:r>
          </a:p>
          <a:p>
            <a:r>
              <a:rPr lang="en-CA" dirty="0"/>
              <a:t>AI allows </a:t>
            </a:r>
            <a:r>
              <a:rPr lang="en-US" dirty="0"/>
              <a:t>gathering, processing, and analyzing an amount of data that would have been unthinkable just a few years ago, including vast amount of private citizen information</a:t>
            </a:r>
          </a:p>
          <a:p>
            <a:pPr lvl="1"/>
            <a:endParaRPr lang="en-US" dirty="0"/>
          </a:p>
          <a:p>
            <a:r>
              <a:rPr lang="en-CA" dirty="0">
                <a:solidFill>
                  <a:srgbClr val="FF0000"/>
                </a:solidFill>
              </a:rPr>
              <a:t>Dragnet surveillance</a:t>
            </a:r>
            <a:r>
              <a:rPr lang="en-CA" dirty="0"/>
              <a:t>: widening the police database inclusion “trigger mechanism” </a:t>
            </a:r>
          </a:p>
          <a:p>
            <a:pPr lvl="1"/>
            <a:r>
              <a:rPr lang="en-CA" dirty="0"/>
              <a:t>Inexpensive, and behind screens. </a:t>
            </a:r>
          </a:p>
        </p:txBody>
      </p:sp>
    </p:spTree>
    <p:extLst>
      <p:ext uri="{BB962C8B-B14F-4D97-AF65-F5344CB8AC3E}">
        <p14:creationId xmlns:p14="http://schemas.microsoft.com/office/powerpoint/2010/main" val="15667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83737-E146-C84A-8BE6-6F778E3E8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Algorithmic biases &amp;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AE71D-4DF1-374C-B541-5B415C456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Algorithms</a:t>
            </a:r>
            <a:r>
              <a:rPr lang="fr-CA" dirty="0"/>
              <a:t> are the </a:t>
            </a:r>
            <a:r>
              <a:rPr lang="fr-CA" dirty="0" err="1"/>
              <a:t>product</a:t>
            </a:r>
            <a:r>
              <a:rPr lang="fr-CA" dirty="0"/>
              <a:t> of the data </a:t>
            </a:r>
            <a:r>
              <a:rPr lang="fr-CA" dirty="0" err="1"/>
              <a:t>their</a:t>
            </a:r>
            <a:r>
              <a:rPr lang="fr-CA" dirty="0"/>
              <a:t> are </a:t>
            </a:r>
            <a:r>
              <a:rPr lang="fr-CA" dirty="0" err="1"/>
              <a:t>fed</a:t>
            </a:r>
            <a:r>
              <a:rPr lang="fr-CA" dirty="0"/>
              <a:t>, and the </a:t>
            </a:r>
            <a:r>
              <a:rPr lang="fr-CA" dirty="0" err="1"/>
              <a:t>biases</a:t>
            </a:r>
            <a:r>
              <a:rPr lang="fr-CA" dirty="0"/>
              <a:t> of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creators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Facial Recognition and non-white faces</a:t>
            </a:r>
          </a:p>
          <a:p>
            <a:endParaRPr lang="fr-CA" dirty="0"/>
          </a:p>
          <a:p>
            <a:r>
              <a:rPr lang="fr-CA" dirty="0"/>
              <a:t>AI </a:t>
            </a:r>
            <a:r>
              <a:rPr lang="fr-CA" dirty="0" err="1"/>
              <a:t>makes</a:t>
            </a:r>
            <a:r>
              <a:rPr lang="fr-CA" dirty="0"/>
              <a:t> </a:t>
            </a:r>
            <a:r>
              <a:rPr lang="fr-CA" dirty="0" err="1"/>
              <a:t>mistakes</a:t>
            </a:r>
            <a:r>
              <a:rPr lang="fr-CA" dirty="0"/>
              <a:t>, but not all have the </a:t>
            </a:r>
            <a:r>
              <a:rPr lang="fr-CA" dirty="0" err="1"/>
              <a:t>same</a:t>
            </a:r>
            <a:r>
              <a:rPr lang="fr-CA" dirty="0"/>
              <a:t> </a:t>
            </a:r>
            <a:r>
              <a:rPr lang="fr-CA" dirty="0" err="1"/>
              <a:t>consequences</a:t>
            </a:r>
            <a:endParaRPr lang="fr-CA" dirty="0"/>
          </a:p>
          <a:p>
            <a:pPr lvl="1"/>
            <a:r>
              <a:rPr lang="fr-CA" dirty="0"/>
              <a:t>A </a:t>
            </a:r>
            <a:r>
              <a:rPr lang="fr-CA" dirty="0" err="1"/>
              <a:t>bad</a:t>
            </a:r>
            <a:r>
              <a:rPr lang="fr-CA" dirty="0"/>
              <a:t> </a:t>
            </a:r>
            <a:r>
              <a:rPr lang="fr-CA" dirty="0" err="1"/>
              <a:t>Netflix</a:t>
            </a:r>
            <a:r>
              <a:rPr lang="fr-CA" dirty="0"/>
              <a:t> </a:t>
            </a:r>
            <a:r>
              <a:rPr lang="fr-CA" dirty="0" err="1"/>
              <a:t>recommendation</a:t>
            </a:r>
            <a:endParaRPr lang="fr-CA" dirty="0"/>
          </a:p>
          <a:p>
            <a:pPr lvl="1"/>
            <a:r>
              <a:rPr lang="fr-CA" dirty="0" err="1"/>
              <a:t>Biased</a:t>
            </a:r>
            <a:r>
              <a:rPr lang="fr-CA" dirty="0"/>
              <a:t> </a:t>
            </a:r>
            <a:r>
              <a:rPr lang="fr-CA" dirty="0" err="1"/>
              <a:t>credit</a:t>
            </a:r>
            <a:r>
              <a:rPr lang="fr-CA" dirty="0"/>
              <a:t> ratings</a:t>
            </a:r>
          </a:p>
          <a:p>
            <a:pPr lvl="1"/>
            <a:r>
              <a:rPr lang="fr-CA" dirty="0"/>
              <a:t>The </a:t>
            </a:r>
            <a:r>
              <a:rPr lang="fr-CA" dirty="0" err="1"/>
              <a:t>arrest</a:t>
            </a:r>
            <a:r>
              <a:rPr lang="fr-CA" dirty="0"/>
              <a:t> of black </a:t>
            </a:r>
            <a:r>
              <a:rPr lang="fr-CA" dirty="0" err="1"/>
              <a:t>individuals</a:t>
            </a:r>
            <a:r>
              <a:rPr lang="fr-CA" dirty="0"/>
              <a:t> </a:t>
            </a:r>
            <a:r>
              <a:rPr lang="fr-CA" dirty="0" err="1"/>
              <a:t>based</a:t>
            </a:r>
            <a:r>
              <a:rPr lang="fr-CA" dirty="0"/>
              <a:t> on </a:t>
            </a:r>
            <a:r>
              <a:rPr lang="fr-CA" dirty="0" err="1"/>
              <a:t>faulty</a:t>
            </a:r>
            <a:r>
              <a:rPr lang="fr-CA" dirty="0"/>
              <a:t> FRS </a:t>
            </a:r>
          </a:p>
          <a:p>
            <a:pPr lvl="1"/>
            <a:r>
              <a:rPr lang="fr-CA" dirty="0"/>
              <a:t>Bail </a:t>
            </a:r>
            <a:r>
              <a:rPr lang="fr-CA" dirty="0" err="1"/>
              <a:t>hearing</a:t>
            </a:r>
            <a:r>
              <a:rPr lang="fr-CA" dirty="0"/>
              <a:t> &amp; </a:t>
            </a:r>
            <a:r>
              <a:rPr lang="fr-CA" dirty="0" err="1"/>
              <a:t>MachineBias</a:t>
            </a:r>
            <a:r>
              <a:rPr lang="fr-CA" dirty="0"/>
              <a:t> Reports</a:t>
            </a:r>
          </a:p>
          <a:p>
            <a:pPr marL="0" indent="0">
              <a:buNone/>
            </a:pP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64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22781-5D9A-A54C-B349-39E512C1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90153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CA" dirty="0"/>
              <a:t>everyday AI in Canadian Policing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CDB093-B0E3-3649-BCB2-3E098B8A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 is used everyday for clerical effectiveness</a:t>
            </a:r>
          </a:p>
          <a:p>
            <a:pPr lvl="1"/>
            <a:r>
              <a:rPr lang="en-CA" dirty="0"/>
              <a:t>Automatic transcription</a:t>
            </a:r>
          </a:p>
          <a:p>
            <a:pPr lvl="1"/>
            <a:r>
              <a:rPr lang="en-CA" dirty="0"/>
              <a:t>Scheduling</a:t>
            </a:r>
          </a:p>
          <a:p>
            <a:pPr lvl="1"/>
            <a:r>
              <a:rPr lang="en-CA" dirty="0"/>
              <a:t>ALPRs since 2009</a:t>
            </a:r>
          </a:p>
          <a:p>
            <a:pPr lvl="1"/>
            <a:r>
              <a:rPr lang="en-CA" dirty="0"/>
              <a:t>= more officers in the streets, preventing crime and doing community policing</a:t>
            </a:r>
          </a:p>
          <a:p>
            <a:endParaRPr lang="en-CA" dirty="0"/>
          </a:p>
          <a:p>
            <a:r>
              <a:rPr lang="en-CA" dirty="0"/>
              <a:t>But what about other, more controversial Police uses of AI? </a:t>
            </a:r>
          </a:p>
          <a:p>
            <a:pPr lvl="1"/>
            <a:r>
              <a:rPr lang="en-CA" dirty="0"/>
              <a:t>Facial Recognition</a:t>
            </a:r>
          </a:p>
          <a:p>
            <a:pPr lvl="1"/>
            <a:r>
              <a:rPr lang="en-CA" dirty="0"/>
              <a:t>Predictive Policing</a:t>
            </a:r>
          </a:p>
          <a:p>
            <a:pPr lvl="1"/>
            <a:r>
              <a:rPr lang="en-CA" dirty="0"/>
              <a:t>Body Worn Camera – and their footage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57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32C71-58FE-9143-832E-186D9AF1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Predictive Policing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BAF2B-AAC9-0E49-8472-CDDDC6A0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The use of </a:t>
            </a:r>
            <a:r>
              <a:rPr lang="fr-CA" dirty="0" err="1"/>
              <a:t>historical</a:t>
            </a:r>
            <a:r>
              <a:rPr lang="fr-CA" dirty="0"/>
              <a:t> data to </a:t>
            </a:r>
            <a:r>
              <a:rPr lang="fr-CA" dirty="0" err="1"/>
              <a:t>forecast</a:t>
            </a:r>
            <a:r>
              <a:rPr lang="fr-CA" dirty="0"/>
              <a:t> </a:t>
            </a:r>
            <a:r>
              <a:rPr lang="fr-CA" dirty="0" err="1">
                <a:solidFill>
                  <a:schemeClr val="accent1"/>
                </a:solidFill>
              </a:rPr>
              <a:t>where</a:t>
            </a:r>
            <a:r>
              <a:rPr lang="fr-CA" dirty="0"/>
              <a:t> crimes are </a:t>
            </a:r>
            <a:r>
              <a:rPr lang="fr-CA" dirty="0" err="1"/>
              <a:t>likely</a:t>
            </a:r>
            <a:r>
              <a:rPr lang="fr-CA" dirty="0"/>
              <a:t> to </a:t>
            </a:r>
            <a:r>
              <a:rPr lang="fr-CA" dirty="0" err="1"/>
              <a:t>occur</a:t>
            </a:r>
            <a:r>
              <a:rPr lang="fr-CA" dirty="0"/>
              <a:t> or by </a:t>
            </a:r>
            <a:r>
              <a:rPr lang="fr-CA" dirty="0" err="1">
                <a:solidFill>
                  <a:schemeClr val="accent1"/>
                </a:solidFill>
              </a:rPr>
              <a:t>whom</a:t>
            </a:r>
            <a:r>
              <a:rPr lang="fr-CA" dirty="0"/>
              <a:t> to </a:t>
            </a:r>
            <a:r>
              <a:rPr lang="fr-CA" dirty="0" err="1"/>
              <a:t>deter</a:t>
            </a:r>
            <a:r>
              <a:rPr lang="fr-CA" dirty="0"/>
              <a:t> </a:t>
            </a:r>
            <a:r>
              <a:rPr lang="fr-CA" dirty="0" err="1"/>
              <a:t>them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they</a:t>
            </a:r>
            <a:r>
              <a:rPr lang="fr-CA" dirty="0"/>
              <a:t> </a:t>
            </a:r>
            <a:r>
              <a:rPr lang="fr-CA" dirty="0" err="1"/>
              <a:t>happen</a:t>
            </a:r>
            <a:r>
              <a:rPr lang="fr-CA" dirty="0"/>
              <a:t>	</a:t>
            </a:r>
          </a:p>
          <a:p>
            <a:endParaRPr lang="fr-CA" dirty="0"/>
          </a:p>
          <a:p>
            <a:r>
              <a:rPr lang="fr-CA" dirty="0" err="1"/>
              <a:t>Historical</a:t>
            </a:r>
            <a:r>
              <a:rPr lang="fr-CA" dirty="0"/>
              <a:t> data, </a:t>
            </a:r>
            <a:r>
              <a:rPr lang="fr-CA" dirty="0" err="1"/>
              <a:t>especially</a:t>
            </a:r>
            <a:r>
              <a:rPr lang="fr-CA" dirty="0"/>
              <a:t> in a </a:t>
            </a:r>
            <a:r>
              <a:rPr lang="fr-CA" dirty="0" err="1"/>
              <a:t>policing</a:t>
            </a:r>
            <a:r>
              <a:rPr lang="fr-CA" dirty="0"/>
              <a:t> </a:t>
            </a:r>
            <a:r>
              <a:rPr lang="fr-CA" dirty="0" err="1"/>
              <a:t>context</a:t>
            </a:r>
            <a:r>
              <a:rPr lang="fr-CA" dirty="0"/>
              <a:t>, </a:t>
            </a:r>
            <a:r>
              <a:rPr lang="fr-CA" dirty="0" err="1"/>
              <a:t>might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particularly</a:t>
            </a:r>
            <a:r>
              <a:rPr lang="fr-CA" dirty="0"/>
              <a:t> </a:t>
            </a:r>
            <a:r>
              <a:rPr lang="fr-CA" dirty="0" err="1"/>
              <a:t>biased</a:t>
            </a:r>
            <a:endParaRPr lang="fr-CA" dirty="0"/>
          </a:p>
          <a:p>
            <a:endParaRPr lang="fr-CA" dirty="0"/>
          </a:p>
          <a:p>
            <a:r>
              <a:rPr lang="fr-CA" dirty="0"/>
              <a:t>Can lead to the </a:t>
            </a:r>
            <a:r>
              <a:rPr lang="fr-CA" dirty="0" err="1"/>
              <a:t>continued</a:t>
            </a:r>
            <a:r>
              <a:rPr lang="fr-CA" dirty="0"/>
              <a:t> </a:t>
            </a:r>
            <a:r>
              <a:rPr lang="fr-CA" dirty="0" err="1"/>
              <a:t>overpolicing</a:t>
            </a:r>
            <a:r>
              <a:rPr lang="fr-CA" dirty="0"/>
              <a:t> of marginal </a:t>
            </a:r>
            <a:r>
              <a:rPr lang="fr-CA" dirty="0" err="1"/>
              <a:t>communities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apparance</a:t>
            </a:r>
            <a:r>
              <a:rPr lang="fr-CA" dirty="0"/>
              <a:t> of </a:t>
            </a:r>
            <a:r>
              <a:rPr lang="fr-CA" dirty="0" err="1"/>
              <a:t>algorithmic</a:t>
            </a:r>
            <a:r>
              <a:rPr lang="fr-CA" dirty="0"/>
              <a:t> </a:t>
            </a:r>
            <a:r>
              <a:rPr lang="fr-CA" dirty="0" err="1"/>
              <a:t>impartiality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53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3B004-4964-A54E-97BD-6EF099B68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1" y="1097474"/>
            <a:ext cx="8320768" cy="1293028"/>
          </a:xfrm>
        </p:spPr>
        <p:txBody>
          <a:bodyPr>
            <a:normAutofit fontScale="90000"/>
          </a:bodyPr>
          <a:lstStyle/>
          <a:p>
            <a:r>
              <a:rPr lang="fr-CA" dirty="0"/>
              <a:t>Vancouver police –2019-202… </a:t>
            </a:r>
            <a:br>
              <a:rPr lang="fr-CA" dirty="0"/>
            </a:b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09CD0D-EB08-F44D-B67A-1BE92F7DD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Placed-Based</a:t>
            </a:r>
            <a:r>
              <a:rPr lang="fr-CA" dirty="0"/>
              <a:t> </a:t>
            </a:r>
            <a:r>
              <a:rPr lang="fr-CA" dirty="0" err="1"/>
              <a:t>Predictive</a:t>
            </a:r>
            <a:r>
              <a:rPr lang="fr-CA" dirty="0"/>
              <a:t> </a:t>
            </a:r>
            <a:r>
              <a:rPr lang="fr-CA" dirty="0" err="1"/>
              <a:t>Policing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impacts </a:t>
            </a:r>
            <a:r>
              <a:rPr lang="fr-CA" dirty="0" err="1"/>
              <a:t>daily</a:t>
            </a:r>
            <a:r>
              <a:rPr lang="fr-CA" dirty="0"/>
              <a:t> </a:t>
            </a:r>
            <a:r>
              <a:rPr lang="fr-CA" dirty="0" err="1"/>
              <a:t>policing</a:t>
            </a:r>
            <a:r>
              <a:rPr lang="fr-CA" dirty="0"/>
              <a:t> practices</a:t>
            </a:r>
          </a:p>
          <a:p>
            <a:pPr lvl="1"/>
            <a:r>
              <a:rPr lang="fr-CA" dirty="0" err="1"/>
              <a:t>Deep</a:t>
            </a:r>
            <a:r>
              <a:rPr lang="fr-CA" dirty="0"/>
              <a:t> </a:t>
            </a:r>
            <a:r>
              <a:rPr lang="fr-CA" dirty="0" err="1"/>
              <a:t>learning</a:t>
            </a:r>
            <a:r>
              <a:rPr lang="fr-CA" dirty="0"/>
              <a:t> / Machine </a:t>
            </a:r>
            <a:r>
              <a:rPr lang="fr-CA" dirty="0" err="1"/>
              <a:t>learning</a:t>
            </a:r>
            <a:r>
              <a:rPr lang="fr-CA" dirty="0"/>
              <a:t>. By </a:t>
            </a:r>
            <a:r>
              <a:rPr lang="fr-CA" dirty="0" err="1"/>
              <a:t>Definition</a:t>
            </a:r>
            <a:r>
              <a:rPr lang="fr-CA" dirty="0"/>
              <a:t>, </a:t>
            </a:r>
            <a:r>
              <a:rPr lang="fr-CA" dirty="0" err="1"/>
              <a:t>this</a:t>
            </a:r>
            <a:r>
              <a:rPr lang="fr-CA" dirty="0"/>
              <a:t> </a:t>
            </a:r>
            <a:r>
              <a:rPr lang="fr-CA" dirty="0" err="1"/>
              <a:t>means</a:t>
            </a:r>
            <a:r>
              <a:rPr lang="fr-CA" dirty="0"/>
              <a:t> </a:t>
            </a:r>
            <a:r>
              <a:rPr lang="fr-CA" dirty="0" err="1"/>
              <a:t>even</a:t>
            </a:r>
            <a:r>
              <a:rPr lang="fr-CA" dirty="0"/>
              <a:t> the VPD </a:t>
            </a:r>
            <a:r>
              <a:rPr lang="fr-CA" dirty="0" err="1"/>
              <a:t>does</a:t>
            </a:r>
            <a:r>
              <a:rPr lang="fr-CA" dirty="0"/>
              <a:t> not know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taken</a:t>
            </a:r>
            <a:r>
              <a:rPr lang="fr-CA" dirty="0"/>
              <a:t> </a:t>
            </a:r>
            <a:r>
              <a:rPr lang="fr-CA" dirty="0" err="1"/>
              <a:t>into</a:t>
            </a:r>
            <a:r>
              <a:rPr lang="fr-CA" dirty="0"/>
              <a:t> </a:t>
            </a:r>
            <a:r>
              <a:rPr lang="fr-CA" dirty="0" err="1"/>
              <a:t>account</a:t>
            </a:r>
            <a:r>
              <a:rPr lang="fr-CA" dirty="0"/>
              <a:t> to </a:t>
            </a:r>
            <a:r>
              <a:rPr lang="fr-CA" dirty="0" err="1"/>
              <a:t>make</a:t>
            </a:r>
            <a:r>
              <a:rPr lang="fr-CA" dirty="0"/>
              <a:t> </a:t>
            </a:r>
            <a:r>
              <a:rPr lang="fr-CA" dirty="0" err="1"/>
              <a:t>predictions</a:t>
            </a:r>
            <a:r>
              <a:rPr lang="fr-CA" dirty="0"/>
              <a:t> </a:t>
            </a:r>
          </a:p>
          <a:p>
            <a:pPr lvl="1"/>
            <a:r>
              <a:rPr lang="fr-CA" dirty="0"/>
              <a:t>Adoption </a:t>
            </a:r>
            <a:r>
              <a:rPr lang="fr-CA" dirty="0" err="1"/>
              <a:t>process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limited</a:t>
            </a:r>
            <a:r>
              <a:rPr lang="fr-CA" dirty="0"/>
              <a:t> </a:t>
            </a:r>
            <a:r>
              <a:rPr lang="fr-CA" dirty="0" err="1"/>
              <a:t>overseight</a:t>
            </a:r>
            <a:r>
              <a:rPr lang="fr-CA" dirty="0"/>
              <a:t> </a:t>
            </a:r>
          </a:p>
          <a:p>
            <a:pPr lvl="1"/>
            <a:r>
              <a:rPr lang="fr-CA" dirty="0" err="1"/>
              <a:t>Took</a:t>
            </a:r>
            <a:r>
              <a:rPr lang="fr-CA" dirty="0"/>
              <a:t> </a:t>
            </a:r>
            <a:r>
              <a:rPr lang="fr-CA" dirty="0" err="1"/>
              <a:t>preliminary</a:t>
            </a:r>
            <a:r>
              <a:rPr lang="fr-CA" dirty="0"/>
              <a:t> (</a:t>
            </a:r>
            <a:r>
              <a:rPr lang="fr-CA" dirty="0" err="1"/>
              <a:t>unconvincing</a:t>
            </a:r>
            <a:r>
              <a:rPr lang="fr-CA" dirty="0"/>
              <a:t>) data as proof of concept </a:t>
            </a:r>
          </a:p>
          <a:p>
            <a:pPr lvl="1"/>
            <a:endParaRPr lang="fr-CA" dirty="0"/>
          </a:p>
          <a:p>
            <a:r>
              <a:rPr lang="fr-CA" dirty="0" err="1"/>
              <a:t>Dealing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potential</a:t>
            </a:r>
            <a:r>
              <a:rPr lang="fr-CA" dirty="0"/>
              <a:t> </a:t>
            </a:r>
            <a:r>
              <a:rPr lang="fr-CA" dirty="0" err="1"/>
              <a:t>biases</a:t>
            </a:r>
            <a:endParaRPr lang="fr-CA" dirty="0"/>
          </a:p>
          <a:p>
            <a:pPr lvl="1"/>
            <a:r>
              <a:rPr lang="fr-CA" dirty="0" err="1"/>
              <a:t>Only</a:t>
            </a:r>
            <a:r>
              <a:rPr lang="fr-CA" dirty="0"/>
              <a:t> </a:t>
            </a:r>
            <a:r>
              <a:rPr lang="fr-CA" dirty="0" err="1"/>
              <a:t>includes</a:t>
            </a:r>
            <a:r>
              <a:rPr lang="fr-CA" dirty="0"/>
              <a:t> crime </a:t>
            </a:r>
            <a:r>
              <a:rPr lang="fr-CA" dirty="0" err="1"/>
              <a:t>datapoints</a:t>
            </a:r>
            <a:r>
              <a:rPr lang="fr-CA" dirty="0"/>
              <a:t> </a:t>
            </a:r>
            <a:r>
              <a:rPr lang="fr-CA" dirty="0" err="1"/>
              <a:t>reported</a:t>
            </a:r>
            <a:r>
              <a:rPr lang="fr-CA" dirty="0"/>
              <a:t> by </a:t>
            </a:r>
            <a:r>
              <a:rPr lang="fr-CA" dirty="0" err="1"/>
              <a:t>citizens</a:t>
            </a:r>
            <a:r>
              <a:rPr lang="fr-CA" dirty="0"/>
              <a:t>, but </a:t>
            </a:r>
            <a:r>
              <a:rPr lang="fr-CA" dirty="0" err="1"/>
              <a:t>what</a:t>
            </a:r>
            <a:r>
              <a:rPr lang="fr-CA" dirty="0"/>
              <a:t> about </a:t>
            </a:r>
            <a:r>
              <a:rPr lang="fr-CA" dirty="0" err="1"/>
              <a:t>their</a:t>
            </a:r>
            <a:r>
              <a:rPr lang="fr-CA" dirty="0"/>
              <a:t> </a:t>
            </a:r>
            <a:r>
              <a:rPr lang="fr-CA" dirty="0" err="1"/>
              <a:t>biases</a:t>
            </a:r>
            <a:r>
              <a:rPr lang="fr-CA" dirty="0"/>
              <a:t>? </a:t>
            </a:r>
            <a:r>
              <a:rPr lang="fr-CA" dirty="0" err="1"/>
              <a:t>Re</a:t>
            </a:r>
            <a:r>
              <a:rPr lang="fr-CA" dirty="0"/>
              <a:t>: the central </a:t>
            </a:r>
            <a:r>
              <a:rPr lang="fr-CA" dirty="0" err="1"/>
              <a:t>park</a:t>
            </a:r>
            <a:r>
              <a:rPr lang="fr-CA" dirty="0"/>
              <a:t> </a:t>
            </a:r>
            <a:r>
              <a:rPr lang="fr-CA" dirty="0" err="1"/>
              <a:t>birdwatcher</a:t>
            </a:r>
            <a:r>
              <a:rPr lang="fr-CA" dirty="0"/>
              <a:t> incident </a:t>
            </a:r>
          </a:p>
          <a:p>
            <a:pPr lvl="1"/>
            <a:r>
              <a:rPr lang="fr-CA" dirty="0"/>
              <a:t>No </a:t>
            </a:r>
            <a:r>
              <a:rPr lang="fr-CA" dirty="0" err="1"/>
              <a:t>external</a:t>
            </a:r>
            <a:r>
              <a:rPr lang="fr-CA" dirty="0"/>
              <a:t> </a:t>
            </a:r>
            <a:r>
              <a:rPr lang="fr-CA" dirty="0" err="1"/>
              <a:t>verification</a:t>
            </a:r>
            <a:endParaRPr lang="fr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E0945-956E-894A-BBF6-DFF291D5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i="1" dirty="0" err="1"/>
              <a:t>where</a:t>
            </a:r>
            <a:r>
              <a:rPr lang="fr-CA" dirty="0"/>
              <a:t> to </a:t>
            </a:r>
            <a:r>
              <a:rPr lang="fr-CA" i="1" dirty="0" err="1"/>
              <a:t>who</a:t>
            </a:r>
            <a:br>
              <a:rPr lang="fr-CA" i="1" dirty="0"/>
            </a:br>
            <a:endParaRPr lang="en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6121B-9734-9F4D-AC51-7923503F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LAPD </a:t>
            </a:r>
            <a:r>
              <a:rPr lang="fr-CA" dirty="0" err="1"/>
              <a:t>PredPol</a:t>
            </a:r>
            <a:r>
              <a:rPr lang="fr-CA" dirty="0"/>
              <a:t> Fiasco</a:t>
            </a:r>
          </a:p>
          <a:p>
            <a:pPr lvl="1"/>
            <a:r>
              <a:rPr lang="fr-CA" dirty="0"/>
              <a:t>STOP LAPD </a:t>
            </a:r>
            <a:r>
              <a:rPr lang="fr-CA" dirty="0" err="1"/>
              <a:t>Spying</a:t>
            </a:r>
            <a:r>
              <a:rPr lang="fr-CA" dirty="0"/>
              <a:t> Coalition </a:t>
            </a:r>
          </a:p>
          <a:p>
            <a:endParaRPr lang="fr-CA" dirty="0"/>
          </a:p>
          <a:p>
            <a:r>
              <a:rPr lang="fr-CA" dirty="0"/>
              <a:t>Person-</a:t>
            </a:r>
            <a:r>
              <a:rPr lang="fr-CA" dirty="0" err="1"/>
              <a:t>Based</a:t>
            </a:r>
            <a:r>
              <a:rPr lang="fr-CA" dirty="0"/>
              <a:t> Applications ’’for good’’ in Saskatchewan</a:t>
            </a:r>
          </a:p>
          <a:p>
            <a:pPr lvl="1"/>
            <a:r>
              <a:rPr lang="fr-CA" dirty="0" err="1"/>
              <a:t>Missing</a:t>
            </a:r>
            <a:r>
              <a:rPr lang="fr-CA" dirty="0"/>
              <a:t> </a:t>
            </a:r>
            <a:r>
              <a:rPr lang="fr-CA" dirty="0" err="1"/>
              <a:t>children</a:t>
            </a:r>
            <a:endParaRPr lang="fr-CA" dirty="0"/>
          </a:p>
          <a:p>
            <a:pPr lvl="1"/>
            <a:r>
              <a:rPr lang="fr-CA" dirty="0" err="1"/>
              <a:t>Privacy</a:t>
            </a:r>
            <a:r>
              <a:rPr lang="fr-CA" dirty="0"/>
              <a:t> implications </a:t>
            </a:r>
          </a:p>
          <a:p>
            <a:pPr lvl="1"/>
            <a:r>
              <a:rPr lang="fr-CA" dirty="0" err="1"/>
              <a:t>Colalboration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Universities</a:t>
            </a:r>
            <a:r>
              <a:rPr lang="fr-CA" dirty="0"/>
              <a:t> to </a:t>
            </a:r>
            <a:r>
              <a:rPr lang="fr-CA" dirty="0" err="1"/>
              <a:t>legitimize</a:t>
            </a:r>
            <a:r>
              <a:rPr lang="fr-CA" dirty="0"/>
              <a:t> </a:t>
            </a:r>
            <a:r>
              <a:rPr lang="fr-CA" dirty="0" err="1"/>
              <a:t>increased</a:t>
            </a:r>
            <a:r>
              <a:rPr lang="fr-CA" dirty="0"/>
              <a:t> police surveillance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04B29-A428-DE45-9E4A-E1E9E062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02816"/>
            <a:ext cx="8610600" cy="1293028"/>
          </a:xfrm>
        </p:spPr>
        <p:txBody>
          <a:bodyPr/>
          <a:lstStyle/>
          <a:p>
            <a:r>
              <a:rPr lang="en-CA" dirty="0"/>
              <a:t>What do you know about ai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9AB8EF-5FBF-054F-BE69-7175A6399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6589643" cy="4024125"/>
          </a:xfrm>
        </p:spPr>
        <p:txBody>
          <a:bodyPr>
            <a:normAutofit/>
          </a:bodyPr>
          <a:lstStyle/>
          <a:p>
            <a:r>
              <a:rPr lang="en-CA" dirty="0"/>
              <a:t>Have algorithms impacted you in the last 24h? </a:t>
            </a:r>
          </a:p>
          <a:p>
            <a:endParaRPr lang="en-CA" dirty="0"/>
          </a:p>
          <a:p>
            <a:r>
              <a:rPr lang="en-CA" dirty="0"/>
              <a:t>The good </a:t>
            </a:r>
          </a:p>
          <a:p>
            <a:endParaRPr lang="en-CA" dirty="0"/>
          </a:p>
          <a:p>
            <a:r>
              <a:rPr lang="en-CA" dirty="0"/>
              <a:t>The not so good 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AI &amp; Power 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propulsionquebec.com/impulsionmtl/wp-content/up...">
            <a:extLst>
              <a:ext uri="{FF2B5EF4-FFF2-40B4-BE49-F238E27FC236}">
                <a16:creationId xmlns:a16="http://schemas.microsoft.com/office/drawing/2014/main" id="{697EBAD2-BEFA-1742-945D-A25300D9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20" y="3057059"/>
            <a:ext cx="1814990" cy="80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 usage and revenue continue to grow as the pandemic rages on - The  Verge">
            <a:extLst>
              <a:ext uri="{FF2B5EF4-FFF2-40B4-BE49-F238E27FC236}">
                <a16:creationId xmlns:a16="http://schemas.microsoft.com/office/drawing/2014/main" id="{BCD5BC13-F05E-204F-9D29-406EBBA1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29" y="3864918"/>
            <a:ext cx="2414021" cy="160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tificial Intelligence (AI) &amp; Trading Webinar Part 2 (Italian) | Errante">
            <a:extLst>
              <a:ext uri="{FF2B5EF4-FFF2-40B4-BE49-F238E27FC236}">
                <a16:creationId xmlns:a16="http://schemas.microsoft.com/office/drawing/2014/main" id="{3167E604-21AF-7242-B4C0-0188D6F8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974" y="5107795"/>
            <a:ext cx="2900654" cy="15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tflix - Home | Facebook">
            <a:extLst>
              <a:ext uri="{FF2B5EF4-FFF2-40B4-BE49-F238E27FC236}">
                <a16:creationId xmlns:a16="http://schemas.microsoft.com/office/drawing/2014/main" id="{9004674A-E945-3B44-9E87-C06A5C79D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2" y="199584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inally, progress on regulating facial recognition - Microsoft On the Issues">
            <a:extLst>
              <a:ext uri="{FF2B5EF4-FFF2-40B4-BE49-F238E27FC236}">
                <a16:creationId xmlns:a16="http://schemas.microsoft.com/office/drawing/2014/main" id="{E9205899-7428-1941-AC12-A816883F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54" y="3148029"/>
            <a:ext cx="3499581" cy="19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litary Artificial Intelligence (Military robots) advantages,  disadvantages &amp; applications | Science online">
            <a:extLst>
              <a:ext uri="{FF2B5EF4-FFF2-40B4-BE49-F238E27FC236}">
                <a16:creationId xmlns:a16="http://schemas.microsoft.com/office/drawing/2014/main" id="{DDAD4EF6-6019-444D-9E90-2F4201A1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98" y="272781"/>
            <a:ext cx="5179361" cy="32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95D26-DBF8-3948-830E-CEC3DC93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12" descr="Examples of AI in Daily Life - Impact of AI on Human - TechVidvan">
            <a:extLst>
              <a:ext uri="{FF2B5EF4-FFF2-40B4-BE49-F238E27FC236}">
                <a16:creationId xmlns:a16="http://schemas.microsoft.com/office/drawing/2014/main" id="{CE2BB6E1-E282-934E-A19D-9A2F794D6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3" y="385420"/>
            <a:ext cx="10899957" cy="57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99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A315D-7CC9-C946-85F8-BC7B5F76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1FB0DA-2E4F-6140-8A7D-1753C1B8A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09202"/>
            <a:ext cx="10820400" cy="4024125"/>
          </a:xfrm>
        </p:spPr>
        <p:txBody>
          <a:bodyPr/>
          <a:lstStyle/>
          <a:p>
            <a:r>
              <a:rPr lang="en-CA" sz="2400" dirty="0"/>
              <a:t>“Artificial” = the use of computers, the automatization </a:t>
            </a:r>
          </a:p>
          <a:p>
            <a:r>
              <a:rPr lang="en-CA" sz="2400" dirty="0"/>
              <a:t>“Intelligence” = most Human behaviors: learning, perception, reasoning, using language, counting, predicting, problem solving. </a:t>
            </a:r>
          </a:p>
          <a:p>
            <a:r>
              <a:rPr lang="en-CA" sz="2400" dirty="0"/>
              <a:t>Using computers to mimic human </a:t>
            </a:r>
            <a:r>
              <a:rPr lang="en-CA" sz="2400" dirty="0">
                <a:solidFill>
                  <a:srgbClr val="00B0F0"/>
                </a:solidFill>
              </a:rPr>
              <a:t>decision-making</a:t>
            </a:r>
            <a:r>
              <a:rPr lang="en-CA" sz="2400" dirty="0"/>
              <a:t> &amp; problem solving capacities</a:t>
            </a:r>
          </a:p>
          <a:p>
            <a:pPr marL="0" indent="0" algn="r">
              <a:buNone/>
            </a:pPr>
            <a:r>
              <a:rPr lang="en-CA" sz="1400" dirty="0"/>
              <a:t>Source: B.J. Copeland, </a:t>
            </a:r>
            <a:r>
              <a:rPr lang="en-CA" sz="1400" dirty="0">
                <a:hlinkClick r:id="rId3"/>
              </a:rPr>
              <a:t>Britannica</a:t>
            </a:r>
            <a:endParaRPr lang="en-CA" sz="1400" dirty="0"/>
          </a:p>
          <a:p>
            <a:pPr marL="0" indent="0" algn="r">
              <a:buNone/>
            </a:pPr>
            <a:endParaRPr lang="en-CA" sz="1400" dirty="0"/>
          </a:p>
          <a:p>
            <a:r>
              <a:rPr lang="en-CA" sz="2400" dirty="0"/>
              <a:t>Algorithms: a series of instructions given to a computer to transform data into useful information / decisions</a:t>
            </a:r>
          </a:p>
          <a:p>
            <a:pPr marL="0" indent="0">
              <a:buNone/>
            </a:pP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51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dvantages and disadvantages of Artificial Intelligence">
            <a:extLst>
              <a:ext uri="{FF2B5EF4-FFF2-40B4-BE49-F238E27FC236}">
                <a16:creationId xmlns:a16="http://schemas.microsoft.com/office/drawing/2014/main" id="{2F7DD178-FCE0-014A-BB79-AF3ECCE81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36" y="764373"/>
            <a:ext cx="9862098" cy="516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34DC0D-EDE2-1E47-8D8A-09051E54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integrative seminar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CE8D54-1CFB-7D40-B122-6425C8DC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84" y="1771121"/>
            <a:ext cx="5079991" cy="823912"/>
          </a:xfrm>
        </p:spPr>
        <p:txBody>
          <a:bodyPr/>
          <a:lstStyle/>
          <a:p>
            <a:r>
              <a:rPr lang="en-CA" dirty="0"/>
              <a:t>Themes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90F1CA-E1EC-2E4F-B8AF-FD6A7742D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604771"/>
            <a:ext cx="5311775" cy="308601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Privacy</a:t>
            </a:r>
          </a:p>
          <a:p>
            <a:r>
              <a:rPr lang="en-CA" dirty="0"/>
              <a:t>Ethics</a:t>
            </a:r>
          </a:p>
          <a:p>
            <a:r>
              <a:rPr lang="en-CA" dirty="0"/>
              <a:t>Bias</a:t>
            </a:r>
          </a:p>
          <a:p>
            <a:r>
              <a:rPr lang="en-CA" dirty="0"/>
              <a:t>Regulation</a:t>
            </a:r>
          </a:p>
          <a:p>
            <a:endParaRPr lang="en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5CF37E-C90D-884C-A1EB-94261438F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780859"/>
            <a:ext cx="5105400" cy="823912"/>
          </a:xfrm>
        </p:spPr>
        <p:txBody>
          <a:bodyPr/>
          <a:lstStyle/>
          <a:p>
            <a:r>
              <a:rPr lang="en-CA" dirty="0"/>
              <a:t>Fields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DC7567-90AA-304D-9C9A-87C5CBF7A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11178"/>
            <a:ext cx="5334000" cy="360750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Healthcare </a:t>
            </a:r>
          </a:p>
          <a:p>
            <a:r>
              <a:rPr lang="en-CA" dirty="0"/>
              <a:t>Law Enforcement</a:t>
            </a:r>
          </a:p>
          <a:p>
            <a:r>
              <a:rPr lang="en-CA" dirty="0"/>
              <a:t>Economy</a:t>
            </a:r>
          </a:p>
          <a:p>
            <a:r>
              <a:rPr lang="en-CA" dirty="0"/>
              <a:t>Others</a:t>
            </a:r>
          </a:p>
          <a:p>
            <a:pPr lvl="1"/>
            <a:r>
              <a:rPr lang="en-CA" dirty="0"/>
              <a:t>Education</a:t>
            </a:r>
          </a:p>
          <a:p>
            <a:pPr lvl="1"/>
            <a:r>
              <a:rPr lang="en-CA" dirty="0"/>
              <a:t>Transport </a:t>
            </a:r>
          </a:p>
          <a:p>
            <a:pPr lvl="1"/>
            <a:r>
              <a:rPr lang="en-CA" dirty="0"/>
              <a:t>Banking </a:t>
            </a:r>
          </a:p>
          <a:p>
            <a:pPr lvl="1"/>
            <a:r>
              <a:rPr lang="en-CA" dirty="0"/>
              <a:t>Sports</a:t>
            </a:r>
          </a:p>
          <a:p>
            <a:pPr lvl="1"/>
            <a:r>
              <a:rPr lang="en-CA" dirty="0"/>
              <a:t>Military</a:t>
            </a:r>
          </a:p>
          <a:p>
            <a:pPr lvl="1"/>
            <a:r>
              <a:rPr lang="en-CA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496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FD8C2C-D0F1-D54A-994E-5845CB9C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tHEMES</a:t>
            </a:r>
          </a:p>
        </p:txBody>
      </p:sp>
      <p:pic>
        <p:nvPicPr>
          <p:cNvPr id="2050" name="Picture 2" descr="Artificial Intelligence in Healthcare | Stanford Online">
            <a:extLst>
              <a:ext uri="{FF2B5EF4-FFF2-40B4-BE49-F238E27FC236}">
                <a16:creationId xmlns:a16="http://schemas.microsoft.com/office/drawing/2014/main" id="{36626A2E-DACD-4746-9DB4-D6C4EFA76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1396" y="1939558"/>
            <a:ext cx="4712579" cy="26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70433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1055</TotalTime>
  <Words>1766</Words>
  <Application>Microsoft Macintosh PowerPoint</Application>
  <PresentationFormat>Grand écran</PresentationFormat>
  <Paragraphs>269</Paragraphs>
  <Slides>37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Century Gothic</vt:lpstr>
      <vt:lpstr>Traînée de condensation</vt:lpstr>
      <vt:lpstr>Artificial Intelligence &amp; Liberal democracies – Promises and perils  </vt:lpstr>
      <vt:lpstr>IS CLASS 2</vt:lpstr>
      <vt:lpstr>Liberal Democracy </vt:lpstr>
      <vt:lpstr>What do you know about ai ? </vt:lpstr>
      <vt:lpstr>Présentation PowerPoint</vt:lpstr>
      <vt:lpstr>What is ai</vt:lpstr>
      <vt:lpstr>Présentation PowerPoint</vt:lpstr>
      <vt:lpstr>integrative seminar</vt:lpstr>
      <vt:lpstr>tHEMES</vt:lpstr>
      <vt:lpstr>Theme: pRIVACY</vt:lpstr>
      <vt:lpstr>Theme: eTHICS</vt:lpstr>
      <vt:lpstr>Theme: biases</vt:lpstr>
      <vt:lpstr>Theme: regulation (policy)</vt:lpstr>
      <vt:lpstr>fiELDS</vt:lpstr>
      <vt:lpstr>Field: Healthcare</vt:lpstr>
      <vt:lpstr>Field: Algorithmic Policing</vt:lpstr>
      <vt:lpstr>Field: ECONOMY</vt:lpstr>
      <vt:lpstr>Initial reflection paper (5%)</vt:lpstr>
      <vt:lpstr>Initial reflection paper</vt:lpstr>
      <vt:lpstr>IS CLASS 3</vt:lpstr>
      <vt:lpstr>IS cLASS 3</vt:lpstr>
      <vt:lpstr>Algorithmic policing</vt:lpstr>
      <vt:lpstr>Outline</vt:lpstr>
      <vt:lpstr>What is policing</vt:lpstr>
      <vt:lpstr>Algorithmic Policing</vt:lpstr>
      <vt:lpstr>Activity </vt:lpstr>
      <vt:lpstr>Object Recognition Software (1)</vt:lpstr>
      <vt:lpstr>Object Recognition Software (2) </vt:lpstr>
      <vt:lpstr>Particularities of policing</vt:lpstr>
      <vt:lpstr>Chinese Police State &amp; the Uyghurs  </vt:lpstr>
      <vt:lpstr>Algorithmic Policing in a democratic context</vt:lpstr>
      <vt:lpstr>pRIVACY CONCERNS</vt:lpstr>
      <vt:lpstr>Algorithmic biases &amp; policing</vt:lpstr>
      <vt:lpstr>everyday AI in Canadian Policing </vt:lpstr>
      <vt:lpstr>Predictive Policing</vt:lpstr>
      <vt:lpstr>Vancouver police –2019-202…  </vt:lpstr>
      <vt:lpstr>From where to who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policing</dc:title>
  <dc:creator>Michel F. Simard</dc:creator>
  <cp:lastModifiedBy>Michel F. Simard</cp:lastModifiedBy>
  <cp:revision>13</cp:revision>
  <dcterms:created xsi:type="dcterms:W3CDTF">2021-11-03T14:32:33Z</dcterms:created>
  <dcterms:modified xsi:type="dcterms:W3CDTF">2022-04-25T17:31:07Z</dcterms:modified>
</cp:coreProperties>
</file>