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89" r:id="rId4"/>
    <p:sldId id="264" r:id="rId5"/>
    <p:sldId id="270" r:id="rId6"/>
    <p:sldId id="276" r:id="rId7"/>
    <p:sldId id="265" r:id="rId8"/>
    <p:sldId id="280" r:id="rId9"/>
    <p:sldId id="281" r:id="rId10"/>
    <p:sldId id="282" r:id="rId11"/>
    <p:sldId id="284" r:id="rId12"/>
    <p:sldId id="285" r:id="rId13"/>
    <p:sldId id="287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557" autoAdjust="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740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0BFA5-5ED3-4DAA-9346-87660548E884}" type="datetimeFigureOut">
              <a:rPr lang="en-CA" smtClean="0"/>
              <a:t>2022-05-04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C2B18-FD86-4D14-B303-AD4A9334232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4493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079B-2A11-4F36-8DC7-C8909B3CD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06EB76-B394-401D-924A-B3F33FF2D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B3739-B5E8-4B7C-AC36-8FCDB1037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41A1-35C5-4243-BD0C-185F17F5A87F}" type="datetimeFigureOut">
              <a:rPr lang="en-CA" smtClean="0"/>
              <a:t>2022-05-04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45AAF-A0CF-4ED5-A6F7-EC797752D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49A26-BFC1-40DD-92E5-0B8646104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A041-3D2C-448D-9CF4-747842C8831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983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B7F06-2291-4B3F-8EAD-AF7EDCC30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4FB98F-952F-446C-81D1-5847BDFE4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13BAE-9D43-4923-B807-808981CBE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41A1-35C5-4243-BD0C-185F17F5A87F}" type="datetimeFigureOut">
              <a:rPr lang="en-CA" smtClean="0"/>
              <a:t>2022-05-04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03DAF-A2BF-401A-BA9D-80F1657DB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00B7A-7FFC-4505-BDA4-72B68B9A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A041-3D2C-448D-9CF4-747842C8831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973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969CF-87E7-41D3-A4A1-30CC6FC67C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A844B8-46C6-4CA8-BCC7-81EA362F3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40B13-7ED4-4143-AF97-B9D0A555F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41A1-35C5-4243-BD0C-185F17F5A87F}" type="datetimeFigureOut">
              <a:rPr lang="en-CA" smtClean="0"/>
              <a:t>2022-05-04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5B811-97AF-41D9-A33C-B59B59C36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06E33-EBDD-4684-B8E9-BB03CF0F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A041-3D2C-448D-9CF4-747842C8831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733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0C752-09D7-4EAE-8F38-CEC51CE95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EFA3F-974C-4A86-861C-5EA4EB400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90352-5B15-4489-8DDA-8403DE329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41A1-35C5-4243-BD0C-185F17F5A87F}" type="datetimeFigureOut">
              <a:rPr lang="en-CA" smtClean="0"/>
              <a:t>2022-05-04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F0364-0CAA-490D-BD1C-94FF3FD27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3F7D1-8A8C-46DC-B2E3-8EC55BAE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A041-3D2C-448D-9CF4-747842C8831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766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31F4D-8995-468E-B10A-319CF9C2A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FA44B-C223-4504-87FA-95B376403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67B81-EA9A-47F6-AAB0-8A831A98B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41A1-35C5-4243-BD0C-185F17F5A87F}" type="datetimeFigureOut">
              <a:rPr lang="en-CA" smtClean="0"/>
              <a:t>2022-05-04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6B77D-9E5E-43B7-AB84-5C3CEA9E5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DE48E-FEAC-4F77-AA85-11B2A4EE0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A041-3D2C-448D-9CF4-747842C8831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399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1F5F-AB60-4D9D-82E8-AC54C7351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50BB8-A3B5-4C8A-8D1F-D6F5E79926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B7575C-B62D-4672-9B4F-BDCCD472F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E4D87-F7DD-40B5-97B8-7417C483D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41A1-35C5-4243-BD0C-185F17F5A87F}" type="datetimeFigureOut">
              <a:rPr lang="en-CA" smtClean="0"/>
              <a:t>2022-05-04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A734F6-74EB-4895-88BA-F8D2A6C30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7BAAF-4D2A-4BE0-958A-DFB06D69B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A041-3D2C-448D-9CF4-747842C8831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259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4B202-4A12-4303-BCAC-3431B95CC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1E1F6-585D-4127-9DE5-4D1AB22DD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444D5-33B1-4B95-862C-8802A85C1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8EF82A-2269-48C5-BD8F-15FCF61707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18E06-FB47-43C4-A553-5357409093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B07D18-5E92-48EA-B34C-CFE4B50E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41A1-35C5-4243-BD0C-185F17F5A87F}" type="datetimeFigureOut">
              <a:rPr lang="en-CA" smtClean="0"/>
              <a:t>2022-05-04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FD36C3-8D0C-4D91-B03B-25866862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E4C941-DA0E-49D5-B2BE-B5B18FE32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A041-3D2C-448D-9CF4-747842C8831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747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55079-8626-40EA-9DB2-A3FCACB3C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7DA9CB-4784-4F26-AE7F-39AE66C6D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41A1-35C5-4243-BD0C-185F17F5A87F}" type="datetimeFigureOut">
              <a:rPr lang="en-CA" smtClean="0"/>
              <a:t>2022-05-04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775F91-0625-4B0D-BECB-E71E239DB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4ED06D-CF92-4C60-843D-BBD63BFF3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A041-3D2C-448D-9CF4-747842C8831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784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B857C-64A5-4D66-9FF2-C31D8961E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41A1-35C5-4243-BD0C-185F17F5A87F}" type="datetimeFigureOut">
              <a:rPr lang="en-CA" smtClean="0"/>
              <a:t>2022-05-04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0F6C71-58EF-4FAA-B7FF-0EFA5F807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D9E4A-FB3A-441A-AC5A-0A0CF9D74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A041-3D2C-448D-9CF4-747842C8831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128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C58AE-FBF0-4838-8C40-E0C17AC87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4C237-8F32-4C02-AFD7-4867B9AE5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8725E-D7E7-4D2A-9244-3AB1A5339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740A2-8A43-451F-BF60-2F3F618C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41A1-35C5-4243-BD0C-185F17F5A87F}" type="datetimeFigureOut">
              <a:rPr lang="en-CA" smtClean="0"/>
              <a:t>2022-05-04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AF31E-24AE-43CE-9930-A6327A215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D5F99-5B89-41C9-964A-6934BAD3B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A041-3D2C-448D-9CF4-747842C8831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782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62FC2-4D21-4E3B-92D1-A0B46EDA6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5B2D2A-3CF7-4B12-906E-5A62336C22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6FF72-F4ED-4CFB-8F22-9EFA616C8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7C45D-8DC2-41C4-B948-B88657F31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41A1-35C5-4243-BD0C-185F17F5A87F}" type="datetimeFigureOut">
              <a:rPr lang="en-CA" smtClean="0"/>
              <a:t>2022-05-04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98A2B-8929-4744-BBDB-149CEA49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F14B1-A6FF-4523-B9E9-417E2C8F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A041-3D2C-448D-9CF4-747842C8831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726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50FEFD-E03D-41F5-9492-A5DCAD865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69D73-E191-4CC5-8599-24257EE1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0DAB2-8E96-4594-9464-F3B1719775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241A1-35C5-4243-BD0C-185F17F5A87F}" type="datetimeFigureOut">
              <a:rPr lang="en-CA" smtClean="0"/>
              <a:t>2022-05-04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AC226-A39C-406D-AB26-48F07F6E0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E029D-1A0B-4A88-AE55-92527C615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7A041-3D2C-448D-9CF4-747842C8831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732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news.harvard.edu/gazette/story/2019/03/harvard-professor-says-surveillance-capitalism-is-undermining-democracy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humane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youtube.com/watch?v=zzorwqPW7y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Mobile device with apps">
            <a:extLst>
              <a:ext uri="{FF2B5EF4-FFF2-40B4-BE49-F238E27FC236}">
                <a16:creationId xmlns:a16="http://schemas.microsoft.com/office/drawing/2014/main" id="{6D195AE3-FDB0-4188-83ED-336F5A71BD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8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29039E-7AD5-481B-9EE1-917619747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CA" sz="5200" dirty="0"/>
              <a:t>AI AND SOCIAL MEDIA 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E12AFE-D260-4DD2-B3E1-0F5C3325F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CA" sz="1800" dirty="0"/>
              <a:t>by Sarah Allen</a:t>
            </a:r>
          </a:p>
          <a:p>
            <a:pPr algn="l"/>
            <a:r>
              <a:rPr lang="en-CA" sz="1800" dirty="0"/>
              <a:t>Humanities/Philosophy Departments</a:t>
            </a:r>
          </a:p>
          <a:p>
            <a:pPr algn="l"/>
            <a:r>
              <a:rPr lang="en-CA" sz="1800" dirty="0"/>
              <a:t>Dawson College, 2021</a:t>
            </a:r>
          </a:p>
        </p:txBody>
      </p:sp>
    </p:spTree>
    <p:extLst>
      <p:ext uri="{BB962C8B-B14F-4D97-AF65-F5344CB8AC3E}">
        <p14:creationId xmlns:p14="http://schemas.microsoft.com/office/powerpoint/2010/main" val="374524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2A7BE-3D18-4B7F-AFE2-E2DBD9882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CA" sz="4000" dirty="0">
                <a:solidFill>
                  <a:srgbClr val="FFFFFF"/>
                </a:solidFill>
              </a:rPr>
              <a:t>Social Media: How can we use and regulate them properly?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3C353-EDFB-4155-8379-B31EAFC54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CA" sz="2000" dirty="0"/>
              <a:t>Small Group Discussion Activity</a:t>
            </a:r>
          </a:p>
          <a:p>
            <a:pPr marL="0" indent="0">
              <a:buNone/>
            </a:pPr>
            <a:endParaRPr lang="en-CA" sz="2000" dirty="0"/>
          </a:p>
          <a:p>
            <a:pPr marL="514350" indent="-514350">
              <a:buAutoNum type="arabicParenR"/>
            </a:pPr>
            <a:r>
              <a:rPr lang="en-CA" sz="2000" dirty="0"/>
              <a:t>What are some ways you can manage your own social media use in order to enhance the benefits and decrease the potential harms of social media?</a:t>
            </a:r>
          </a:p>
          <a:p>
            <a:pPr marL="514350" indent="-514350">
              <a:buAutoNum type="arabicParenR"/>
            </a:pPr>
            <a:r>
              <a:rPr lang="en-CA" sz="2000" dirty="0"/>
              <a:t>What solutions does Deibert consider to the problems posed by social media?</a:t>
            </a:r>
          </a:p>
          <a:p>
            <a:pPr marL="0" indent="0"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403784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BF961B-19A2-4A6E-BC7F-A06DFF37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1250994"/>
            <a:ext cx="3201366" cy="3578112"/>
          </a:xfrm>
        </p:spPr>
        <p:txBody>
          <a:bodyPr anchor="b">
            <a:normAutofit/>
          </a:bodyPr>
          <a:lstStyle/>
          <a:p>
            <a:pPr algn="r"/>
            <a:r>
              <a:rPr lang="en-CA" sz="4000" dirty="0">
                <a:solidFill>
                  <a:srgbClr val="FFFFFF"/>
                </a:solidFill>
              </a:rPr>
              <a:t>DEIBERT: </a:t>
            </a:r>
            <a:br>
              <a:rPr lang="en-CA" sz="4000" dirty="0">
                <a:solidFill>
                  <a:srgbClr val="FFFFFF"/>
                </a:solidFill>
              </a:rPr>
            </a:br>
            <a:r>
              <a:rPr lang="en-CA" sz="4000" i="1" dirty="0">
                <a:solidFill>
                  <a:srgbClr val="FFFFFF"/>
                </a:solidFill>
              </a:rPr>
              <a:t>RESET. </a:t>
            </a:r>
            <a:br>
              <a:rPr lang="en-CA" sz="4000" i="1" dirty="0">
                <a:solidFill>
                  <a:srgbClr val="FFFFFF"/>
                </a:solidFill>
              </a:rPr>
            </a:br>
            <a:r>
              <a:rPr lang="en-CA" sz="4000" i="1" dirty="0">
                <a:solidFill>
                  <a:srgbClr val="FFFFFF"/>
                </a:solidFill>
              </a:rPr>
              <a:t>Reclaiming the Internet for Civil Society </a:t>
            </a:r>
            <a:r>
              <a:rPr lang="en-CA" sz="4000" dirty="0">
                <a:solidFill>
                  <a:srgbClr val="FFFFFF"/>
                </a:solidFill>
              </a:rPr>
              <a:t>(2020)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D2926-6FD7-4A18-B24E-29B7402D7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CA" sz="2000" dirty="0"/>
              <a:t>quick rise of surveillance capitalism (</a:t>
            </a:r>
            <a:r>
              <a:rPr lang="en-CA" sz="2000" dirty="0">
                <a:hlinkClick r:id="rId2"/>
              </a:rPr>
              <a:t>Shoshana Zuboff</a:t>
            </a:r>
            <a:r>
              <a:rPr lang="en-CA" sz="2000" dirty="0"/>
              <a:t>)</a:t>
            </a:r>
          </a:p>
          <a:p>
            <a:r>
              <a:rPr lang="en-CA" sz="2000" dirty="0"/>
              <a:t>smartphones as “toxic addiction machines”</a:t>
            </a:r>
          </a:p>
          <a:p>
            <a:r>
              <a:rPr lang="en-CA" sz="2000" dirty="0"/>
              <a:t>surveillance and the abuse of power</a:t>
            </a:r>
          </a:p>
          <a:p>
            <a:r>
              <a:rPr lang="en-CA" sz="2000" dirty="0"/>
              <a:t>environmental costs of digital technology</a:t>
            </a:r>
          </a:p>
          <a:p>
            <a:r>
              <a:rPr lang="en-CA" sz="2000" dirty="0"/>
              <a:t>solutions for better navigating problems with digital technology</a:t>
            </a:r>
          </a:p>
        </p:txBody>
      </p:sp>
    </p:spTree>
    <p:extLst>
      <p:ext uri="{BB962C8B-B14F-4D97-AF65-F5344CB8AC3E}">
        <p14:creationId xmlns:p14="http://schemas.microsoft.com/office/powerpoint/2010/main" val="146486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EC90A4-DCFA-4979-B9F2-764C9C37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CA" sz="4000" dirty="0">
                <a:solidFill>
                  <a:srgbClr val="FFFFFF"/>
                </a:solidFill>
              </a:rPr>
              <a:t>DEIBERT ON SOLUTIONS: THE FOUR 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72F3F-F588-417D-A6BF-0411ED51E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CA" sz="2000" b="1" dirty="0"/>
              <a:t>Retreat</a:t>
            </a:r>
            <a:r>
              <a:rPr lang="en-CA" sz="2000" dirty="0"/>
              <a:t>: </a:t>
            </a:r>
          </a:p>
          <a:p>
            <a:pPr lvl="1"/>
            <a:r>
              <a:rPr lang="en-CA" sz="1600" dirty="0"/>
              <a:t>Taking breaks</a:t>
            </a:r>
          </a:p>
          <a:p>
            <a:pPr lvl="1"/>
            <a:r>
              <a:rPr lang="en-CA" sz="1600" dirty="0"/>
              <a:t>Digital tech-free spaces</a:t>
            </a:r>
          </a:p>
          <a:p>
            <a:pPr lvl="1"/>
            <a:r>
              <a:rPr lang="en-CA" sz="1600" dirty="0"/>
              <a:t>Limits of disconnecting </a:t>
            </a:r>
            <a:endParaRPr lang="en-CA" sz="2000" dirty="0"/>
          </a:p>
          <a:p>
            <a:r>
              <a:rPr lang="en-CA" sz="2000" b="1" dirty="0"/>
              <a:t>Reform</a:t>
            </a:r>
            <a:r>
              <a:rPr lang="en-CA" sz="2000" dirty="0"/>
              <a:t>:</a:t>
            </a:r>
          </a:p>
          <a:p>
            <a:pPr lvl="1"/>
            <a:r>
              <a:rPr lang="en-CA" sz="1600" dirty="0"/>
              <a:t>Business (corporate social responsibility, ethical design, tech fixes)</a:t>
            </a:r>
          </a:p>
          <a:p>
            <a:pPr lvl="1"/>
            <a:r>
              <a:rPr lang="en-CA" sz="1600" dirty="0"/>
              <a:t>Public (media literacy, civic education)</a:t>
            </a:r>
          </a:p>
          <a:p>
            <a:pPr lvl="1"/>
            <a:r>
              <a:rPr lang="en-CA" sz="1600" dirty="0"/>
              <a:t>Governmental regulation (data privacy, algorithmic accountability)</a:t>
            </a:r>
          </a:p>
          <a:p>
            <a:r>
              <a:rPr lang="en-CA" sz="2000" b="1" dirty="0"/>
              <a:t>Reset</a:t>
            </a:r>
            <a:r>
              <a:rPr lang="en-CA" sz="2000" dirty="0"/>
              <a:t>: </a:t>
            </a:r>
          </a:p>
          <a:p>
            <a:pPr lvl="1"/>
            <a:r>
              <a:rPr lang="en-CA" sz="1600" dirty="0"/>
              <a:t>Need of guiding ethical and political framework</a:t>
            </a:r>
          </a:p>
          <a:p>
            <a:r>
              <a:rPr lang="en-CA" sz="2000" b="1" dirty="0"/>
              <a:t>Restraint</a:t>
            </a:r>
            <a:r>
              <a:rPr lang="en-CA" sz="2000" dirty="0"/>
              <a:t>:</a:t>
            </a:r>
          </a:p>
          <a:p>
            <a:pPr lvl="1"/>
            <a:r>
              <a:rPr lang="en-CA" sz="1600" dirty="0"/>
              <a:t>Limitation of power &amp; self-control</a:t>
            </a:r>
          </a:p>
          <a:p>
            <a:pPr lvl="1"/>
            <a:r>
              <a:rPr lang="en-CA" sz="1600" dirty="0"/>
              <a:t>Foundational principle</a:t>
            </a:r>
          </a:p>
          <a:p>
            <a:pPr lvl="1"/>
            <a:r>
              <a:rPr lang="en-CA" sz="1600" dirty="0"/>
              <a:t>Liberalism &amp; Republicanism</a:t>
            </a:r>
          </a:p>
        </p:txBody>
      </p:sp>
    </p:spTree>
    <p:extLst>
      <p:ext uri="{BB962C8B-B14F-4D97-AF65-F5344CB8AC3E}">
        <p14:creationId xmlns:p14="http://schemas.microsoft.com/office/powerpoint/2010/main" val="60521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25E1A3-A794-4FB1-B6C2-61CA02682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CA" sz="4000" dirty="0">
                <a:solidFill>
                  <a:srgbClr val="FFFFFF"/>
                </a:solidFill>
              </a:rPr>
              <a:t>SMALL GROUP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12AFF-2661-4BF7-BA96-EDA21604E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CA" sz="2000" dirty="0"/>
              <a:t>Deibert proposes we  reset our approach to, and regulation of digital technology using the principle of restraint central to liberalism. 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CA" sz="2000" dirty="0"/>
              <a:t>What ethical and/or political principles would you like to see at work in a guiding framework for how digital technology is designed and used in our society? What social values and goals do you think such a framework should promote?</a:t>
            </a:r>
          </a:p>
          <a:p>
            <a:pPr marL="0" indent="0"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895942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1487D-8021-47A2-978E-76CF8D936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CA" sz="4000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C8809-D93D-428C-87EC-EB36AC8E7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1981200"/>
            <a:ext cx="6002110" cy="4152901"/>
          </a:xfrm>
        </p:spPr>
        <p:txBody>
          <a:bodyPr>
            <a:normAutofit fontScale="92500" lnSpcReduction="20000"/>
          </a:bodyPr>
          <a:lstStyle/>
          <a:p>
            <a:r>
              <a:rPr lang="en-CA" sz="2000" dirty="0"/>
              <a:t>Alter, Adam. </a:t>
            </a:r>
            <a:r>
              <a:rPr lang="en-CA" sz="2000" i="1" dirty="0"/>
              <a:t>Irresistible. The Rise of Addictive Technology and the Business of Keeping us Hooked</a:t>
            </a:r>
            <a:r>
              <a:rPr lang="en-CA" sz="2000" dirty="0"/>
              <a:t>. Penguin, 2017</a:t>
            </a:r>
            <a:endParaRPr lang="en-CA" sz="2000" dirty="0">
              <a:hlinkClick r:id="rId2"/>
            </a:endParaRPr>
          </a:p>
          <a:p>
            <a:r>
              <a:rPr lang="en-CA" sz="2000" dirty="0"/>
              <a:t>Harris, Tristan, Aza Raskin, Randima Fernando, </a:t>
            </a:r>
            <a:r>
              <a:rPr lang="en-CA" sz="2000" i="1" dirty="0">
                <a:hlinkClick r:id="rId2"/>
              </a:rPr>
              <a:t>Center for Humane Technology</a:t>
            </a:r>
            <a:r>
              <a:rPr lang="en-CA" sz="2000" i="1" dirty="0"/>
              <a:t>:</a:t>
            </a:r>
            <a:endParaRPr lang="en-CA" sz="2000" dirty="0"/>
          </a:p>
          <a:p>
            <a:pPr lvl="1"/>
            <a:r>
              <a:rPr lang="en-CA" sz="2000" i="1" dirty="0"/>
              <a:t>The Social Dilemma </a:t>
            </a:r>
            <a:r>
              <a:rPr lang="en-CA" sz="2000" dirty="0"/>
              <a:t>(Netflix documentary)</a:t>
            </a:r>
          </a:p>
          <a:p>
            <a:pPr lvl="1"/>
            <a:r>
              <a:rPr lang="en-CA" sz="2000" i="1" dirty="0"/>
              <a:t>Your Undivided Attention </a:t>
            </a:r>
            <a:r>
              <a:rPr lang="en-CA" sz="2000" dirty="0"/>
              <a:t>(pod cast)</a:t>
            </a:r>
          </a:p>
          <a:p>
            <a:pPr lvl="1"/>
            <a:r>
              <a:rPr lang="en-CA" sz="2000" dirty="0"/>
              <a:t>Toolkits</a:t>
            </a:r>
          </a:p>
          <a:p>
            <a:r>
              <a:rPr lang="en-CA" sz="2000" dirty="0"/>
              <a:t>Deibert, Ronald J. </a:t>
            </a:r>
            <a:r>
              <a:rPr lang="en-CA" sz="2000" i="1" dirty="0"/>
              <a:t>Reset. Reclaiming the Internet for Civil Society. CBC Massey Lecture. </a:t>
            </a:r>
            <a:r>
              <a:rPr lang="en-CA" sz="2000" dirty="0"/>
              <a:t>Anansi, 2020.</a:t>
            </a:r>
            <a:endParaRPr lang="en-CA" sz="2000" i="1" dirty="0"/>
          </a:p>
          <a:p>
            <a:r>
              <a:rPr lang="en-CA" sz="2000" dirty="0"/>
              <a:t>Fogg, B. J. </a:t>
            </a:r>
            <a:r>
              <a:rPr lang="en-CA" sz="2000" i="1" dirty="0"/>
              <a:t>Persuasive Technology. Using Computers to Change What We Think and Do. </a:t>
            </a:r>
            <a:r>
              <a:rPr lang="en-CA" sz="2000" dirty="0"/>
              <a:t>Morgan Kaufmann, 2003.</a:t>
            </a:r>
            <a:endParaRPr lang="en-CA" sz="2000" i="1" dirty="0"/>
          </a:p>
          <a:p>
            <a:r>
              <a:rPr lang="en-CA" sz="2000" dirty="0"/>
              <a:t>Weinberger, David. </a:t>
            </a:r>
            <a:r>
              <a:rPr lang="en-CA" sz="2000" i="1" dirty="0"/>
              <a:t>Too Big To Know. Rethinking Knowledge Now That the Facts Aren't the Facts, Experts are Everywhere, and the Smartest Person in the Room is the Room</a:t>
            </a:r>
            <a:r>
              <a:rPr lang="en-CA" sz="2000" dirty="0"/>
              <a:t>. New York: Basic Books, 2011.</a:t>
            </a:r>
          </a:p>
        </p:txBody>
      </p:sp>
      <p:pic>
        <p:nvPicPr>
          <p:cNvPr id="5" name="Picture 4" descr="Stack of books">
            <a:extLst>
              <a:ext uri="{FF2B5EF4-FFF2-40B4-BE49-F238E27FC236}">
                <a16:creationId xmlns:a16="http://schemas.microsoft.com/office/drawing/2014/main" id="{E853D445-D0B9-4641-8DA1-7495F5FB49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9" r="8317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92981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lose-up of question mark on a hardwood floor against a wall">
            <a:extLst>
              <a:ext uri="{FF2B5EF4-FFF2-40B4-BE49-F238E27FC236}">
                <a16:creationId xmlns:a16="http://schemas.microsoft.com/office/drawing/2014/main" id="{8359160C-C68B-4D51-AF32-9808A8C47A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58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0047FE-F18A-4F1D-800C-D9C7DD992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 fontScale="90000"/>
          </a:bodyPr>
          <a:lstStyle/>
          <a:p>
            <a:r>
              <a:rPr lang="en-CA" sz="4000" dirty="0"/>
              <a:t>Critical Thinking and Social Media Literacy: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05423-67AD-4710-9DC1-85DCB94C2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endParaRPr lang="en-CA" sz="2000" dirty="0"/>
          </a:p>
          <a:p>
            <a:pPr marL="800100" lvl="1" indent="-342900">
              <a:buFont typeface="+mj-lt"/>
              <a:buAutoNum type="arabicPeriod"/>
            </a:pPr>
            <a:r>
              <a:rPr lang="en-CA" sz="2000" dirty="0"/>
              <a:t>What are they?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CA" sz="2000" dirty="0"/>
              <a:t>How do they work?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CA" sz="2000" dirty="0"/>
              <a:t>Who is in control?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CA" sz="2000" dirty="0"/>
              <a:t>How are they beneficial and/or harmful?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CA" sz="2000" dirty="0"/>
              <a:t>How can we use and regulate them properly?</a:t>
            </a:r>
          </a:p>
        </p:txBody>
      </p:sp>
    </p:spTree>
    <p:extLst>
      <p:ext uri="{BB962C8B-B14F-4D97-AF65-F5344CB8AC3E}">
        <p14:creationId xmlns:p14="http://schemas.microsoft.com/office/powerpoint/2010/main" val="29875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EB8DBF4-37C1-4273-AA55-72A9AA7F3A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5AF747-EA8F-4219-9CAC-4CF5D4730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CA" sz="4000" dirty="0"/>
              <a:t>Social Media: What are they?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F42AB-F739-4309-93FA-5BF1ABE51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CA" sz="2000" dirty="0"/>
              <a:t>Virtual socializing</a:t>
            </a:r>
          </a:p>
          <a:p>
            <a:r>
              <a:rPr lang="en-CA" sz="2000" dirty="0"/>
              <a:t>Entertainment</a:t>
            </a:r>
          </a:p>
          <a:p>
            <a:r>
              <a:rPr lang="en-CA" sz="2000" dirty="0"/>
              <a:t>News and information</a:t>
            </a:r>
          </a:p>
          <a:p>
            <a:r>
              <a:rPr lang="en-CA" sz="2000" dirty="0"/>
              <a:t>Advertising</a:t>
            </a:r>
          </a:p>
          <a:p>
            <a:endParaRPr lang="en-CA" sz="2000" dirty="0"/>
          </a:p>
          <a:p>
            <a:pPr marL="0" indent="0">
              <a:buNone/>
            </a:pPr>
            <a:r>
              <a:rPr lang="en-CA" sz="2000" dirty="0"/>
              <a:t>Goals?:</a:t>
            </a:r>
          </a:p>
          <a:p>
            <a:r>
              <a:rPr lang="en-CA" sz="2000" dirty="0"/>
              <a:t>Social connection</a:t>
            </a:r>
          </a:p>
          <a:p>
            <a:r>
              <a:rPr lang="en-CA" sz="2000" dirty="0"/>
              <a:t>Profits</a:t>
            </a:r>
          </a:p>
        </p:txBody>
      </p:sp>
    </p:spTree>
    <p:extLst>
      <p:ext uri="{BB962C8B-B14F-4D97-AF65-F5344CB8AC3E}">
        <p14:creationId xmlns:p14="http://schemas.microsoft.com/office/powerpoint/2010/main" val="170846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Ripples on water">
            <a:extLst>
              <a:ext uri="{FF2B5EF4-FFF2-40B4-BE49-F238E27FC236}">
                <a16:creationId xmlns:a16="http://schemas.microsoft.com/office/drawing/2014/main" id="{9123CDB1-71F7-4C99-8514-0126325256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64C4E0-4429-4A0D-9ECB-D3BA17427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CA" sz="4000" dirty="0"/>
              <a:t>Social Media: How do they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B5D93-5E4A-40D8-A9E2-672DB0F6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CA" sz="2000" dirty="0"/>
              <a:t>Lack of transparency</a:t>
            </a:r>
          </a:p>
          <a:p>
            <a:r>
              <a:rPr lang="en-CA" sz="2000" dirty="0"/>
              <a:t>Surface: </a:t>
            </a:r>
          </a:p>
          <a:p>
            <a:pPr lvl="1"/>
            <a:r>
              <a:rPr lang="en-CA" sz="2000" dirty="0"/>
              <a:t>Personalized feed (“intimacy of design”)</a:t>
            </a:r>
          </a:p>
          <a:p>
            <a:pPr lvl="1"/>
            <a:r>
              <a:rPr lang="en-CA" sz="2000" dirty="0"/>
              <a:t>User preferences and community</a:t>
            </a:r>
          </a:p>
          <a:p>
            <a:r>
              <a:rPr lang="en-CA" sz="2000" dirty="0"/>
              <a:t>Depth: </a:t>
            </a:r>
          </a:p>
          <a:p>
            <a:pPr lvl="1"/>
            <a:r>
              <a:rPr lang="en-CA" sz="2000" dirty="0"/>
              <a:t>AI-powered data collection</a:t>
            </a:r>
          </a:p>
          <a:p>
            <a:pPr lvl="1"/>
            <a:r>
              <a:rPr lang="en-CA" sz="2000" dirty="0"/>
              <a:t>algorithms optimizing user engagement for business profits</a:t>
            </a:r>
          </a:p>
        </p:txBody>
      </p:sp>
    </p:spTree>
    <p:extLst>
      <p:ext uri="{BB962C8B-B14F-4D97-AF65-F5344CB8AC3E}">
        <p14:creationId xmlns:p14="http://schemas.microsoft.com/office/powerpoint/2010/main" val="320565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3DC69-EA18-42B4-971F-262FE3163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CA" sz="4100" dirty="0"/>
              <a:t>What is AI and how 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D6DDA-3955-4CC7-9422-E38CE7B31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CA" sz="2000" dirty="0"/>
              <a:t>computer programs using algorithms to filter data and select relevant information according to programmer goals</a:t>
            </a:r>
          </a:p>
          <a:p>
            <a:r>
              <a:rPr lang="en-CA" sz="2000" dirty="0"/>
              <a:t>algorithm: formula/recipe for achieving goal set by programmer</a:t>
            </a:r>
          </a:p>
          <a:p>
            <a:r>
              <a:rPr lang="en-CA" sz="2000" dirty="0"/>
              <a:t>training by data set</a:t>
            </a:r>
          </a:p>
          <a:p>
            <a:r>
              <a:rPr lang="en-CA" sz="2000" dirty="0"/>
              <a:t>machine-learning: computer program learns how to optimize recipe for goal achievement over time</a:t>
            </a:r>
          </a:p>
          <a:p>
            <a:r>
              <a:rPr lang="en-CA" sz="2000" dirty="0"/>
              <a:t>examples of AI in our everyday lives?</a:t>
            </a:r>
          </a:p>
          <a:p>
            <a:r>
              <a:rPr lang="en-CA" sz="2000" dirty="0">
                <a:hlinkClick r:id="rId2"/>
              </a:rPr>
              <a:t>“The Story of Social Media Algorithms: A Timeline” </a:t>
            </a:r>
            <a:r>
              <a:rPr lang="en-CA" sz="2000" dirty="0"/>
              <a:t>(Ashley Hodgson, ~18 minutes)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</p:txBody>
      </p:sp>
      <p:pic>
        <p:nvPicPr>
          <p:cNvPr id="7" name="Picture 6" descr="CPU with binary numbers and blueprint">
            <a:extLst>
              <a:ext uri="{FF2B5EF4-FFF2-40B4-BE49-F238E27FC236}">
                <a16:creationId xmlns:a16="http://schemas.microsoft.com/office/drawing/2014/main" id="{F0E23968-A85C-4D50-A381-1D9F8F3867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8" r="2852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6917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2ECF3C-BA52-4878-B02D-CB478B2A6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CA" sz="4000" dirty="0"/>
              <a:t>SOCIAL MEDIA: ADDICTION BY DESIGN?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D587F-88B7-48B3-8CBF-CF4066C20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en-CA" sz="1900" b="1" dirty="0"/>
              <a:t>persuasive technology</a:t>
            </a:r>
            <a:r>
              <a:rPr lang="en-CA" sz="1900" dirty="0"/>
              <a:t>: “technology created specifically to change its users’ opinions, attitudes, or behaviors to meet its goals” (</a:t>
            </a:r>
            <a:r>
              <a:rPr lang="en-CA" sz="1900" i="1" dirty="0"/>
              <a:t>Center for Humane Technology</a:t>
            </a:r>
            <a:r>
              <a:rPr lang="en-CA" sz="1900" dirty="0"/>
              <a:t>)</a:t>
            </a:r>
          </a:p>
          <a:p>
            <a:r>
              <a:rPr lang="en-CA" sz="1900" dirty="0"/>
              <a:t>Behavioral science, gaming, and marketing techniques:</a:t>
            </a:r>
          </a:p>
          <a:p>
            <a:pPr lvl="1"/>
            <a:r>
              <a:rPr lang="en-CA" sz="1600" dirty="0"/>
              <a:t>operant conditioning and variable rate reinforcement (slot machine)</a:t>
            </a:r>
          </a:p>
          <a:p>
            <a:pPr lvl="1"/>
            <a:r>
              <a:rPr lang="en-CA" sz="1600" dirty="0"/>
              <a:t>real-time repetitive A/B testing (lab rats)</a:t>
            </a:r>
          </a:p>
          <a:p>
            <a:pPr lvl="1"/>
            <a:r>
              <a:rPr lang="en-CA" sz="1600" dirty="0"/>
              <a:t>removal of natural stops (friction)</a:t>
            </a:r>
          </a:p>
          <a:p>
            <a:r>
              <a:rPr lang="en-CA" sz="1900" dirty="0"/>
              <a:t>build incredibly effective models for predicting and influencing human behaviour (surveillance capitalism)</a:t>
            </a:r>
          </a:p>
          <a:p>
            <a:endParaRPr lang="en-CA" sz="1900" dirty="0"/>
          </a:p>
        </p:txBody>
      </p:sp>
      <p:pic>
        <p:nvPicPr>
          <p:cNvPr id="5" name="Picture 4" descr="A picture containing text, slot machine&#10;&#10;Description automatically generated">
            <a:extLst>
              <a:ext uri="{FF2B5EF4-FFF2-40B4-BE49-F238E27FC236}">
                <a16:creationId xmlns:a16="http://schemas.microsoft.com/office/drawing/2014/main" id="{04AB17AA-0621-4C58-90EE-357AC33749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8" r="12490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89D2BB-6FDE-410F-8097-6A86F42E93F7}"/>
              </a:ext>
            </a:extLst>
          </p:cNvPr>
          <p:cNvSpPr txBox="1"/>
          <p:nvPr/>
        </p:nvSpPr>
        <p:spPr>
          <a:xfrm>
            <a:off x="572493" y="6377306"/>
            <a:ext cx="110442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1000" dirty="0"/>
              <a:t>By Jeff Kubina from the milky way galaxy - Slot Machine, CC BY-SA 2.0, </a:t>
            </a:r>
          </a:p>
          <a:p>
            <a:pPr algn="r">
              <a:spcAft>
                <a:spcPts val="600"/>
              </a:spcAft>
            </a:pPr>
            <a:r>
              <a:rPr lang="en-CA" sz="1000" dirty="0"/>
              <a:t>https://commons.wikimedia.org/w/index.php?curid=3946922</a:t>
            </a:r>
          </a:p>
        </p:txBody>
      </p:sp>
    </p:spTree>
    <p:extLst>
      <p:ext uri="{BB962C8B-B14F-4D97-AF65-F5344CB8AC3E}">
        <p14:creationId xmlns:p14="http://schemas.microsoft.com/office/powerpoint/2010/main" val="232495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87A78-D50E-4C45-94A6-08E47662B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CA" sz="4000" dirty="0"/>
              <a:t>Social Media: Who is in control?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104F0-C3BF-40EA-B9C7-4A924742B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 fontScale="92500"/>
          </a:bodyPr>
          <a:lstStyle/>
          <a:p>
            <a:r>
              <a:rPr lang="en-CA" dirty="0"/>
              <a:t>Users?</a:t>
            </a:r>
          </a:p>
          <a:p>
            <a:r>
              <a:rPr lang="en-CA" dirty="0"/>
              <a:t>A handful of social media executives? </a:t>
            </a:r>
          </a:p>
          <a:p>
            <a:r>
              <a:rPr lang="en-CA" dirty="0"/>
              <a:t>AI?</a:t>
            </a:r>
          </a:p>
          <a:p>
            <a:pPr lvl="1"/>
            <a:r>
              <a:rPr lang="en-CA" dirty="0"/>
              <a:t>Algorithms with unintended consequences </a:t>
            </a:r>
          </a:p>
          <a:p>
            <a:pPr lvl="1"/>
            <a:r>
              <a:rPr lang="en-CA" dirty="0"/>
              <a:t>Power beyond human capacity to fully grasp</a:t>
            </a:r>
          </a:p>
          <a:p>
            <a:r>
              <a:rPr lang="en-CA" dirty="0"/>
              <a:t>Asymmetry of power:</a:t>
            </a:r>
          </a:p>
          <a:p>
            <a:pPr lvl="1"/>
            <a:r>
              <a:rPr lang="en-CA" dirty="0"/>
              <a:t>Goals of users and companies do not coincide</a:t>
            </a:r>
          </a:p>
          <a:p>
            <a:pPr lvl="1"/>
            <a:r>
              <a:rPr lang="en-CA" dirty="0"/>
              <a:t>AI vs. individual human</a:t>
            </a:r>
          </a:p>
          <a:p>
            <a:pPr marL="0" indent="0">
              <a:buNone/>
            </a:pPr>
            <a:endParaRPr lang="en-CA" sz="2200" dirty="0"/>
          </a:p>
        </p:txBody>
      </p:sp>
      <p:pic>
        <p:nvPicPr>
          <p:cNvPr id="5" name="Picture 4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CBB8B0E7-ABC5-456A-8C32-BF6CF121B4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028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8712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CCCF0C-C4A8-4770-A29D-B13916BC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CA" sz="4000" dirty="0">
                <a:solidFill>
                  <a:srgbClr val="FFFFFF"/>
                </a:solidFill>
              </a:rPr>
              <a:t>Social Media: How are they harmful or beneficial?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E7D02-AF4F-470B-964F-3F4C4B1A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CA" sz="2000" dirty="0"/>
              <a:t>Small Group  Discussion Activity: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CA" sz="2000" dirty="0"/>
              <a:t>Tristan Harris describes social media as “simultaneous utopia and dystopia” in </a:t>
            </a:r>
            <a:r>
              <a:rPr lang="en-CA" sz="2000" i="1" dirty="0"/>
              <a:t>The Social Dilemma</a:t>
            </a:r>
            <a:r>
              <a:rPr lang="en-CA" sz="2000" dirty="0"/>
              <a:t>.</a:t>
            </a:r>
          </a:p>
          <a:p>
            <a:pPr marL="514350" indent="-514350">
              <a:buAutoNum type="arabicPeriod"/>
            </a:pPr>
            <a:r>
              <a:rPr lang="en-CA" sz="2000" dirty="0"/>
              <a:t>What do you think he means by that?</a:t>
            </a:r>
          </a:p>
          <a:p>
            <a:pPr marL="514350" indent="-514350">
              <a:buAutoNum type="arabicPeriod"/>
            </a:pPr>
            <a:r>
              <a:rPr lang="en-CA" sz="2000" dirty="0"/>
              <a:t>Based on your previous reflections on your own social media use, make a list of the potential harms and benefits of social media. Think about these both in relation to your own life and to our society as a whole. </a:t>
            </a:r>
          </a:p>
          <a:p>
            <a:pPr marL="0" indent="0"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047298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783BCA-91B2-4AD1-B57F-0D2C1D29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CA" sz="4000" dirty="0">
                <a:solidFill>
                  <a:srgbClr val="FFFFFF"/>
                </a:solidFill>
              </a:rPr>
              <a:t>Social Media: harms and benefits for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E0BC8-13CD-4CA3-804D-1FCA848FC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CA" sz="2000" dirty="0"/>
              <a:t>Social media and knowledge accessibility?</a:t>
            </a:r>
          </a:p>
          <a:p>
            <a:r>
              <a:rPr lang="en-CA" sz="2000" dirty="0"/>
              <a:t>Effects of social media algorithms on what counts as knowledge:</a:t>
            </a:r>
          </a:p>
          <a:p>
            <a:pPr lvl="1"/>
            <a:r>
              <a:rPr lang="en-CA" sz="1600" dirty="0"/>
              <a:t>Algorithmic feed personalization = different “facts”, different realities </a:t>
            </a:r>
          </a:p>
          <a:p>
            <a:pPr lvl="1"/>
            <a:r>
              <a:rPr lang="en-CA" sz="1600" dirty="0"/>
              <a:t>Fake news spreads faster than true news</a:t>
            </a:r>
          </a:p>
          <a:p>
            <a:pPr lvl="1"/>
            <a:r>
              <a:rPr lang="en-CA" sz="1600" dirty="0"/>
              <a:t>Social media companies and their algorithms don’t have the gold  standard of truth, so how to deal with the spread of falsehood on their platforms? </a:t>
            </a:r>
          </a:p>
          <a:p>
            <a:r>
              <a:rPr lang="en-CA" sz="2000" dirty="0"/>
              <a:t>Can better algorithms solve these problems?</a:t>
            </a:r>
          </a:p>
          <a:p>
            <a:r>
              <a:rPr lang="en-CA" sz="2000" dirty="0"/>
              <a:t>Addictive design and relation to other sources of potential knowledge</a:t>
            </a:r>
          </a:p>
          <a:p>
            <a:r>
              <a:rPr lang="en-CA" sz="2000" dirty="0"/>
              <a:t>Scepticism and critical thinking about information on social media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28164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3702</TotalTime>
  <Words>921</Words>
  <Application>Microsoft Office PowerPoint</Application>
  <PresentationFormat>Widescreen</PresentationFormat>
  <Paragraphs>109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AI AND SOCIAL MEDIA LITERACY</vt:lpstr>
      <vt:lpstr>Critical Thinking and Social Media Literacy: Questions</vt:lpstr>
      <vt:lpstr>Social Media: What are they?</vt:lpstr>
      <vt:lpstr>Social Media: How do they work?</vt:lpstr>
      <vt:lpstr>What is AI and how does it work?</vt:lpstr>
      <vt:lpstr>SOCIAL MEDIA: ADDICTION BY DESIGN?</vt:lpstr>
      <vt:lpstr>Social Media: Who is in control?</vt:lpstr>
      <vt:lpstr>Social Media: How are they harmful or beneficial? </vt:lpstr>
      <vt:lpstr>Social Media: harms and benefits for knowledge</vt:lpstr>
      <vt:lpstr>Social Media: How can we use and regulate them properly?</vt:lpstr>
      <vt:lpstr>DEIBERT:  RESET.  Reclaiming the Internet for Civil Society (2020)</vt:lpstr>
      <vt:lpstr>DEIBERT ON SOLUTIONS: THE FOUR Rs</vt:lpstr>
      <vt:lpstr>SMALL GROUP ACTIVITY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AND SOCIAL MEDIA</dc:title>
  <dc:creator>Sarah Allen</dc:creator>
  <cp:lastModifiedBy>Sarah Allen</cp:lastModifiedBy>
  <cp:revision>18</cp:revision>
  <dcterms:created xsi:type="dcterms:W3CDTF">2021-11-30T13:28:47Z</dcterms:created>
  <dcterms:modified xsi:type="dcterms:W3CDTF">2022-05-04T20:13:32Z</dcterms:modified>
</cp:coreProperties>
</file>