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modernComment_100_63319A66.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7" r:id="rId6"/>
    <p:sldId id="281" r:id="rId7"/>
    <p:sldId id="264" r:id="rId8"/>
    <p:sldId id="265" r:id="rId9"/>
    <p:sldId id="262" r:id="rId10"/>
    <p:sldId id="282" r:id="rId11"/>
    <p:sldId id="267" r:id="rId12"/>
    <p:sldId id="268" r:id="rId13"/>
    <p:sldId id="269" r:id="rId14"/>
    <p:sldId id="270" r:id="rId15"/>
    <p:sldId id="283" r:id="rId16"/>
    <p:sldId id="271" r:id="rId17"/>
    <p:sldId id="272" r:id="rId18"/>
    <p:sldId id="273" r:id="rId19"/>
    <p:sldId id="274" r:id="rId20"/>
    <p:sldId id="285" r:id="rId21"/>
    <p:sldId id="284" r:id="rId22"/>
    <p:sldId id="286" r:id="rId23"/>
    <p:sldId id="263" r:id="rId24"/>
    <p:sldId id="275" r:id="rId25"/>
    <p:sldId id="259" r:id="rId26"/>
    <p:sldId id="276" r:id="rId27"/>
    <p:sldId id="260" r:id="rId28"/>
    <p:sldId id="261" r:id="rId29"/>
    <p:sldId id="278"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A80A21-1946-17D5-4745-7FBEF906E0CC}" name="Ellie" initials="E" userId="S::ebodzay@dawsoncollege.qc.ca::23d6a104-4fab-48a5-9e4f-69de797661c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9" d="100"/>
          <a:sy n="89" d="100"/>
        </p:scale>
        <p:origin x="168"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omments/modernComment_100_63319A66.xml><?xml version="1.0" encoding="utf-8"?>
<p188:cmLst xmlns:a="http://schemas.openxmlformats.org/drawingml/2006/main" xmlns:r="http://schemas.openxmlformats.org/officeDocument/2006/relationships" xmlns:p188="http://schemas.microsoft.com/office/powerpoint/2018/8/main">
  <p188:cm id="{D03782B2-F854-450F-AC46-3A8F81653375}" authorId="{12A80A21-1946-17D5-4745-7FBEF906E0CC}" created="2023-07-17T18:57:28.204">
    <pc:sldMkLst xmlns:pc="http://schemas.microsoft.com/office/powerpoint/2013/main/command">
      <pc:docMk/>
      <pc:sldMk cId="1664195174" sldId="256"/>
    </pc:sldMkLst>
    <p188:txBody>
      <a:bodyPr/>
      <a:lstStyle/>
      <a:p>
        <a:r>
          <a:rPr lang="en-CA"/>
          <a:t>This Presentation is meant as an introductory lecture for a topics of AI outreach course.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ADAB1B-3655-411F-AF74-281960DCDB75}" type="datetimeFigureOut">
              <a:rPr lang="en-CA" smtClean="0"/>
              <a:t>2023-08-12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22787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273367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2265125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4768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300196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ADAB1B-3655-411F-AF74-281960DCDB75}" type="datetimeFigureOut">
              <a:rPr lang="en-CA" smtClean="0"/>
              <a:t>2023-08-12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1337635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1ADAB1B-3655-411F-AF74-281960DCDB75}" type="datetimeFigureOut">
              <a:rPr lang="en-CA" smtClean="0"/>
              <a:t>2023-08-12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140712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DAB1B-3655-411F-AF74-281960DCDB75}" type="datetimeFigureOut">
              <a:rPr lang="en-CA" smtClean="0"/>
              <a:t>2023-08-12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3557441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DAB1B-3655-411F-AF74-281960DCDB75}" type="datetimeFigureOut">
              <a:rPr lang="en-CA" smtClean="0"/>
              <a:t>2023-08-12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183593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ADAB1B-3655-411F-AF74-281960DCDB75}" type="datetimeFigureOut">
              <a:rPr lang="en-CA" smtClean="0"/>
              <a:t>2023-08-12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89464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ADAB1B-3655-411F-AF74-281960DCDB75}" type="datetimeFigureOut">
              <a:rPr lang="en-CA" smtClean="0"/>
              <a:t>2023-08-12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85332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203256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ADAB1B-3655-411F-AF74-281960DCDB75}" type="datetimeFigureOut">
              <a:rPr lang="en-CA" smtClean="0"/>
              <a:t>2023-08-12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79355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ADAB1B-3655-411F-AF74-281960DCDB75}" type="datetimeFigureOut">
              <a:rPr lang="en-CA" smtClean="0"/>
              <a:t>2023-08-12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77081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DAB1B-3655-411F-AF74-281960DCDB75}" type="datetimeFigureOut">
              <a:rPr lang="en-CA" smtClean="0"/>
              <a:t>2023-08-12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20298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413260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ADAB1B-3655-411F-AF74-281960DCDB75}" type="datetimeFigureOut">
              <a:rPr lang="en-CA" smtClean="0"/>
              <a:t>2023-08-12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EE8948D-3A04-46F4-86EB-A3C20AAFC048}" type="slidenum">
              <a:rPr lang="en-CA" smtClean="0"/>
              <a:t>‹#›</a:t>
            </a:fld>
            <a:endParaRPr lang="en-CA"/>
          </a:p>
        </p:txBody>
      </p:sp>
    </p:spTree>
    <p:extLst>
      <p:ext uri="{BB962C8B-B14F-4D97-AF65-F5344CB8AC3E}">
        <p14:creationId xmlns:p14="http://schemas.microsoft.com/office/powerpoint/2010/main" val="191547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1ADAB1B-3655-411F-AF74-281960DCDB75}" type="datetimeFigureOut">
              <a:rPr lang="en-CA" smtClean="0"/>
              <a:t>2023-08-12</a:t>
            </a:fld>
            <a:endParaRPr lang="en-CA"/>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C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EE8948D-3A04-46F4-86EB-A3C20AAFC048}" type="slidenum">
              <a:rPr lang="en-CA" smtClean="0"/>
              <a:t>‹#›</a:t>
            </a:fld>
            <a:endParaRPr lang="en-CA"/>
          </a:p>
        </p:txBody>
      </p:sp>
    </p:spTree>
    <p:extLst>
      <p:ext uri="{BB962C8B-B14F-4D97-AF65-F5344CB8AC3E}">
        <p14:creationId xmlns:p14="http://schemas.microsoft.com/office/powerpoint/2010/main" val="297379421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63319A66.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0F68-1CAA-0747-9AFD-2CEED9794C6E}"/>
              </a:ext>
            </a:extLst>
          </p:cNvPr>
          <p:cNvSpPr>
            <a:spLocks noGrp="1"/>
          </p:cNvSpPr>
          <p:nvPr>
            <p:ph type="ctrTitle"/>
          </p:nvPr>
        </p:nvSpPr>
        <p:spPr/>
        <p:txBody>
          <a:bodyPr/>
          <a:lstStyle/>
          <a:p>
            <a:r>
              <a:rPr lang="en-CA" dirty="0"/>
              <a:t>AI and ML Primer </a:t>
            </a:r>
          </a:p>
        </p:txBody>
      </p:sp>
      <p:sp>
        <p:nvSpPr>
          <p:cNvPr id="3" name="Subtitle 2">
            <a:extLst>
              <a:ext uri="{FF2B5EF4-FFF2-40B4-BE49-F238E27FC236}">
                <a16:creationId xmlns:a16="http://schemas.microsoft.com/office/drawing/2014/main" id="{0EA5C142-2EC2-D245-5EBF-3A8367095410}"/>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1664195174"/>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3EE3-8B6A-4708-A076-6FC0AFA601A2}"/>
              </a:ext>
            </a:extLst>
          </p:cNvPr>
          <p:cNvSpPr>
            <a:spLocks noGrp="1"/>
          </p:cNvSpPr>
          <p:nvPr>
            <p:ph type="title"/>
          </p:nvPr>
        </p:nvSpPr>
        <p:spPr/>
        <p:txBody>
          <a:bodyPr/>
          <a:lstStyle/>
          <a:p>
            <a:r>
              <a:rPr lang="en-CA" dirty="0"/>
              <a:t>Correlation v Causation</a:t>
            </a:r>
          </a:p>
        </p:txBody>
      </p:sp>
      <p:sp>
        <p:nvSpPr>
          <p:cNvPr id="3" name="Content Placeholder 2">
            <a:extLst>
              <a:ext uri="{FF2B5EF4-FFF2-40B4-BE49-F238E27FC236}">
                <a16:creationId xmlns:a16="http://schemas.microsoft.com/office/drawing/2014/main" id="{E238F9A4-142B-4C64-8F70-63A26FB5F982}"/>
              </a:ext>
            </a:extLst>
          </p:cNvPr>
          <p:cNvSpPr>
            <a:spLocks noGrp="1"/>
          </p:cNvSpPr>
          <p:nvPr>
            <p:ph idx="1"/>
          </p:nvPr>
        </p:nvSpPr>
        <p:spPr/>
        <p:txBody>
          <a:bodyPr/>
          <a:lstStyle/>
          <a:p>
            <a:r>
              <a:rPr lang="en-CA" dirty="0"/>
              <a:t>Divorce rate in Maine is strongly correlated to consumption of margarine! (r = 0.99)</a:t>
            </a:r>
          </a:p>
          <a:p>
            <a:pPr marL="450000" lvl="1" indent="0">
              <a:buNone/>
            </a:pPr>
            <a:r>
              <a:rPr lang="en-CA" dirty="0"/>
              <a:t>Does that mean that eating margarine causes divorce? Or vice versa? </a:t>
            </a:r>
          </a:p>
        </p:txBody>
      </p:sp>
      <p:pic>
        <p:nvPicPr>
          <p:cNvPr id="4" name="Picture 3" descr="Chart, line chart&#10;&#10;Description automatically generated">
            <a:extLst>
              <a:ext uri="{FF2B5EF4-FFF2-40B4-BE49-F238E27FC236}">
                <a16:creationId xmlns:a16="http://schemas.microsoft.com/office/drawing/2014/main" id="{FCD62769-4C1F-4BA6-8B1E-D41E384B38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239" y="2961640"/>
            <a:ext cx="9496874" cy="3743960"/>
          </a:xfrm>
          <a:prstGeom prst="rect">
            <a:avLst/>
          </a:prstGeom>
        </p:spPr>
      </p:pic>
    </p:spTree>
    <p:extLst>
      <p:ext uri="{BB962C8B-B14F-4D97-AF65-F5344CB8AC3E}">
        <p14:creationId xmlns:p14="http://schemas.microsoft.com/office/powerpoint/2010/main" val="3528208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3EE3-8B6A-4708-A076-6FC0AFA601A2}"/>
              </a:ext>
            </a:extLst>
          </p:cNvPr>
          <p:cNvSpPr>
            <a:spLocks noGrp="1"/>
          </p:cNvSpPr>
          <p:nvPr>
            <p:ph type="title"/>
          </p:nvPr>
        </p:nvSpPr>
        <p:spPr/>
        <p:txBody>
          <a:bodyPr/>
          <a:lstStyle/>
          <a:p>
            <a:r>
              <a:rPr lang="en-CA" dirty="0"/>
              <a:t>Beware Misleading Graphs!</a:t>
            </a:r>
          </a:p>
        </p:txBody>
      </p:sp>
      <p:sp>
        <p:nvSpPr>
          <p:cNvPr id="3" name="Content Placeholder 2">
            <a:extLst>
              <a:ext uri="{FF2B5EF4-FFF2-40B4-BE49-F238E27FC236}">
                <a16:creationId xmlns:a16="http://schemas.microsoft.com/office/drawing/2014/main" id="{E238F9A4-142B-4C64-8F70-63A26FB5F982}"/>
              </a:ext>
            </a:extLst>
          </p:cNvPr>
          <p:cNvSpPr>
            <a:spLocks noGrp="1"/>
          </p:cNvSpPr>
          <p:nvPr>
            <p:ph idx="1"/>
          </p:nvPr>
        </p:nvSpPr>
        <p:spPr/>
        <p:txBody>
          <a:bodyPr/>
          <a:lstStyle/>
          <a:p>
            <a:r>
              <a:rPr lang="en-CA" dirty="0"/>
              <a:t>The graphs I showed before are missing some details:</a:t>
            </a:r>
          </a:p>
          <a:p>
            <a:pPr lvl="1"/>
            <a:r>
              <a:rPr lang="en-CA" dirty="0"/>
              <a:t>No r-score on the fit line (is it actually a good fit?)</a:t>
            </a:r>
          </a:p>
          <a:p>
            <a:pPr lvl="1"/>
            <a:r>
              <a:rPr lang="en-CA" dirty="0"/>
              <a:t>No scale/labels on the axis.</a:t>
            </a:r>
          </a:p>
          <a:p>
            <a:pPr lvl="1"/>
            <a:r>
              <a:rPr lang="en-CA" dirty="0"/>
              <a:t>Where does this data come from? Is it a reputable source (or did James just make this data up?)</a:t>
            </a:r>
          </a:p>
        </p:txBody>
      </p:sp>
    </p:spTree>
    <p:extLst>
      <p:ext uri="{BB962C8B-B14F-4D97-AF65-F5344CB8AC3E}">
        <p14:creationId xmlns:p14="http://schemas.microsoft.com/office/powerpoint/2010/main" val="1313732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F1E11C7-D724-468A-83D5-8AD69DE5DF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0558" y="683766"/>
            <a:ext cx="7213283" cy="5490468"/>
          </a:xfrm>
          <a:prstGeom prst="rect">
            <a:avLst/>
          </a:prstGeom>
        </p:spPr>
      </p:pic>
      <p:sp>
        <p:nvSpPr>
          <p:cNvPr id="5" name="TextBox 4">
            <a:extLst>
              <a:ext uri="{FF2B5EF4-FFF2-40B4-BE49-F238E27FC236}">
                <a16:creationId xmlns:a16="http://schemas.microsoft.com/office/drawing/2014/main" id="{5E7F2CD6-C2E0-429C-8D61-B92DF3857A18}"/>
              </a:ext>
            </a:extLst>
          </p:cNvPr>
          <p:cNvSpPr txBox="1"/>
          <p:nvPr/>
        </p:nvSpPr>
        <p:spPr>
          <a:xfrm>
            <a:off x="8244840" y="2606040"/>
            <a:ext cx="3515202" cy="707886"/>
          </a:xfrm>
          <a:prstGeom prst="rect">
            <a:avLst/>
          </a:prstGeom>
          <a:noFill/>
        </p:spPr>
        <p:txBody>
          <a:bodyPr wrap="square" rtlCol="0">
            <a:spAutoFit/>
          </a:bodyPr>
          <a:lstStyle/>
          <a:p>
            <a:r>
              <a:rPr lang="en-US" sz="2000" dirty="0">
                <a:solidFill>
                  <a:schemeClr val="tx2"/>
                </a:solidFill>
              </a:rPr>
              <a:t>Without</a:t>
            </a:r>
            <a:r>
              <a:rPr lang="en-US" sz="2000" dirty="0"/>
              <a:t> </a:t>
            </a:r>
            <a:r>
              <a:rPr lang="en-US" sz="2000" dirty="0" err="1"/>
              <a:t>r-value</a:t>
            </a:r>
            <a:r>
              <a:rPr lang="en-US" sz="2000" dirty="0"/>
              <a:t> we can draw the line wherever we want!!!</a:t>
            </a:r>
          </a:p>
        </p:txBody>
      </p:sp>
    </p:spTree>
    <p:extLst>
      <p:ext uri="{BB962C8B-B14F-4D97-AF65-F5344CB8AC3E}">
        <p14:creationId xmlns:p14="http://schemas.microsoft.com/office/powerpoint/2010/main" val="2110551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369332"/>
          </a:xfrm>
          <a:prstGeom prst="rect">
            <a:avLst/>
          </a:prstGeom>
          <a:noFill/>
        </p:spPr>
        <p:txBody>
          <a:bodyPr wrap="square" rtlCol="0">
            <a:spAutoFit/>
          </a:bodyPr>
          <a:lstStyle/>
          <a:p>
            <a:r>
              <a:rPr lang="en-CA" dirty="0"/>
              <a:t>Sometimes data comes with labels!</a:t>
            </a:r>
          </a:p>
        </p:txBody>
      </p:sp>
      <p:pic>
        <p:nvPicPr>
          <p:cNvPr id="4" name="Picture 3" descr="Shape&#10;&#10;Description automatically generated">
            <a:extLst>
              <a:ext uri="{FF2B5EF4-FFF2-40B4-BE49-F238E27FC236}">
                <a16:creationId xmlns:a16="http://schemas.microsoft.com/office/drawing/2014/main" id="{A2F7E197-030A-49C1-9F59-9AE6DD3A4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14" y="1288732"/>
            <a:ext cx="6133291" cy="4593908"/>
          </a:xfrm>
          <a:prstGeom prst="rect">
            <a:avLst/>
          </a:prstGeom>
        </p:spPr>
      </p:pic>
    </p:spTree>
    <p:extLst>
      <p:ext uri="{BB962C8B-B14F-4D97-AF65-F5344CB8AC3E}">
        <p14:creationId xmlns:p14="http://schemas.microsoft.com/office/powerpoint/2010/main" val="240813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E481BE04-1A74-48C8-B694-7F4AFD3A2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414" y="1288732"/>
            <a:ext cx="6133291" cy="4593908"/>
          </a:xfrm>
          <a:prstGeom prst="rect">
            <a:avLst/>
          </a:prstGeom>
        </p:spPr>
      </p:pic>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2308324"/>
          </a:xfrm>
          <a:prstGeom prst="rect">
            <a:avLst/>
          </a:prstGeom>
          <a:noFill/>
        </p:spPr>
        <p:txBody>
          <a:bodyPr wrap="square" rtlCol="0">
            <a:spAutoFit/>
          </a:bodyPr>
          <a:lstStyle/>
          <a:p>
            <a:r>
              <a:rPr lang="en-CA" dirty="0"/>
              <a:t>Instead of finding a fit, maybe we want to find a boundary between the two groups!</a:t>
            </a:r>
          </a:p>
          <a:p>
            <a:endParaRPr lang="en-CA" dirty="0"/>
          </a:p>
          <a:p>
            <a:r>
              <a:rPr lang="en-CA" dirty="0"/>
              <a:t>This is called a </a:t>
            </a:r>
            <a:r>
              <a:rPr lang="en-CA" b="1" i="1" dirty="0">
                <a:solidFill>
                  <a:schemeClr val="accent3"/>
                </a:solidFill>
              </a:rPr>
              <a:t>classification task. </a:t>
            </a:r>
          </a:p>
          <a:p>
            <a:endParaRPr lang="en-CA" dirty="0"/>
          </a:p>
          <a:p>
            <a:r>
              <a:rPr lang="en-CA" dirty="0"/>
              <a:t>Notice all pink labels are below the line and all blue labels are above.</a:t>
            </a:r>
          </a:p>
        </p:txBody>
      </p:sp>
    </p:spTree>
    <p:extLst>
      <p:ext uri="{BB962C8B-B14F-4D97-AF65-F5344CB8AC3E}">
        <p14:creationId xmlns:p14="http://schemas.microsoft.com/office/powerpoint/2010/main" val="421939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59B5FE-5F5F-47EB-B460-3F0FAA36CFE3}"/>
              </a:ext>
            </a:extLst>
          </p:cNvPr>
          <p:cNvSpPr txBox="1"/>
          <p:nvPr/>
        </p:nvSpPr>
        <p:spPr>
          <a:xfrm>
            <a:off x="6459105" y="2693365"/>
            <a:ext cx="3960990" cy="923330"/>
          </a:xfrm>
          <a:prstGeom prst="rect">
            <a:avLst/>
          </a:prstGeom>
          <a:noFill/>
        </p:spPr>
        <p:txBody>
          <a:bodyPr wrap="square" rtlCol="0">
            <a:spAutoFit/>
          </a:bodyPr>
          <a:lstStyle/>
          <a:p>
            <a:r>
              <a:rPr lang="en-CA" dirty="0"/>
              <a:t>What would we label the orange x?</a:t>
            </a:r>
          </a:p>
          <a:p>
            <a:endParaRPr lang="en-CA" dirty="0"/>
          </a:p>
          <a:p>
            <a:r>
              <a:rPr lang="en-CA" dirty="0"/>
              <a:t>Wine drinker or non-wine drinker?</a:t>
            </a:r>
          </a:p>
        </p:txBody>
      </p:sp>
      <p:pic>
        <p:nvPicPr>
          <p:cNvPr id="4" name="Picture 3" descr="Chart&#10;&#10;Description automatically generated">
            <a:extLst>
              <a:ext uri="{FF2B5EF4-FFF2-40B4-BE49-F238E27FC236}">
                <a16:creationId xmlns:a16="http://schemas.microsoft.com/office/drawing/2014/main" id="{2BF01AF9-A38E-4AE3-97A6-7DFAB8563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 y="770544"/>
            <a:ext cx="9335453" cy="5068522"/>
          </a:xfrm>
          <a:prstGeom prst="rect">
            <a:avLst/>
          </a:prstGeom>
        </p:spPr>
      </p:pic>
    </p:spTree>
    <p:extLst>
      <p:ext uri="{BB962C8B-B14F-4D97-AF65-F5344CB8AC3E}">
        <p14:creationId xmlns:p14="http://schemas.microsoft.com/office/powerpoint/2010/main" val="2608031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070C-9FCA-409E-B5C5-A366A322C30F}"/>
              </a:ext>
            </a:extLst>
          </p:cNvPr>
          <p:cNvSpPr>
            <a:spLocks noGrp="1"/>
          </p:cNvSpPr>
          <p:nvPr>
            <p:ph type="title"/>
          </p:nvPr>
        </p:nvSpPr>
        <p:spPr/>
        <p:txBody>
          <a:bodyPr/>
          <a:lstStyle/>
          <a:p>
            <a:r>
              <a:rPr lang="en-CA" dirty="0"/>
              <a:t>It’s not always Easy!</a:t>
            </a:r>
          </a:p>
        </p:txBody>
      </p:sp>
      <p:pic>
        <p:nvPicPr>
          <p:cNvPr id="10" name="Content Placeholder 9" descr="A screenshot of a video game&#10;&#10;Description automatically generated with low confidence">
            <a:extLst>
              <a:ext uri="{FF2B5EF4-FFF2-40B4-BE49-F238E27FC236}">
                <a16:creationId xmlns:a16="http://schemas.microsoft.com/office/drawing/2014/main" id="{CDE305D2-2EA0-40BB-80BC-E4E3F78867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475" y="2387575"/>
            <a:ext cx="6540098" cy="3068345"/>
          </a:xfrm>
        </p:spPr>
      </p:pic>
      <p:sp>
        <p:nvSpPr>
          <p:cNvPr id="6" name="TextBox 5">
            <a:extLst>
              <a:ext uri="{FF2B5EF4-FFF2-40B4-BE49-F238E27FC236}">
                <a16:creationId xmlns:a16="http://schemas.microsoft.com/office/drawing/2014/main" id="{DF9A6CEF-456A-418E-B9B9-78D6D692AA96}"/>
              </a:ext>
            </a:extLst>
          </p:cNvPr>
          <p:cNvSpPr txBox="1"/>
          <p:nvPr/>
        </p:nvSpPr>
        <p:spPr>
          <a:xfrm>
            <a:off x="7589032" y="2580312"/>
            <a:ext cx="3678525" cy="3139321"/>
          </a:xfrm>
          <a:prstGeom prst="rect">
            <a:avLst/>
          </a:prstGeom>
          <a:noFill/>
        </p:spPr>
        <p:txBody>
          <a:bodyPr wrap="square" rtlCol="0">
            <a:spAutoFit/>
          </a:bodyPr>
          <a:lstStyle/>
          <a:p>
            <a:r>
              <a:rPr lang="en-CA" dirty="0"/>
              <a:t>Sometimes there are </a:t>
            </a:r>
            <a:r>
              <a:rPr lang="en-CA" b="1" i="1" dirty="0">
                <a:solidFill>
                  <a:schemeClr val="accent3"/>
                </a:solidFill>
              </a:rPr>
              <a:t>outliers</a:t>
            </a:r>
            <a:r>
              <a:rPr lang="en-CA" dirty="0"/>
              <a:t>. Points of data which don’t follow the same pattern as the others.</a:t>
            </a:r>
          </a:p>
          <a:p>
            <a:endParaRPr lang="en-CA" dirty="0"/>
          </a:p>
          <a:p>
            <a:r>
              <a:rPr lang="en-CA" dirty="0"/>
              <a:t>How can we be sure that if we classify an unlabelled data point it won’t be an outlier?</a:t>
            </a:r>
          </a:p>
          <a:p>
            <a:endParaRPr lang="en-CA" dirty="0"/>
          </a:p>
          <a:p>
            <a:r>
              <a:rPr lang="en-CA" dirty="0"/>
              <a:t>This is a foundational piece of data science! How do we reduce false positives/ false negatives!</a:t>
            </a:r>
          </a:p>
        </p:txBody>
      </p:sp>
    </p:spTree>
    <p:extLst>
      <p:ext uri="{BB962C8B-B14F-4D97-AF65-F5344CB8AC3E}">
        <p14:creationId xmlns:p14="http://schemas.microsoft.com/office/powerpoint/2010/main" val="1621518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DF95-FC95-3ED0-8E34-EFA2B7BB0FC4}"/>
              </a:ext>
            </a:extLst>
          </p:cNvPr>
          <p:cNvSpPr>
            <a:spLocks noGrp="1"/>
          </p:cNvSpPr>
          <p:nvPr>
            <p:ph type="title"/>
          </p:nvPr>
        </p:nvSpPr>
        <p:spPr/>
        <p:txBody>
          <a:bodyPr/>
          <a:lstStyle/>
          <a:p>
            <a:r>
              <a:rPr lang="en-CA" dirty="0"/>
              <a:t>Types of Learning</a:t>
            </a:r>
          </a:p>
        </p:txBody>
      </p:sp>
      <p:sp>
        <p:nvSpPr>
          <p:cNvPr id="3" name="Content Placeholder 2">
            <a:extLst>
              <a:ext uri="{FF2B5EF4-FFF2-40B4-BE49-F238E27FC236}">
                <a16:creationId xmlns:a16="http://schemas.microsoft.com/office/drawing/2014/main" id="{D9FEA9D2-09D0-0B31-F2C2-C8FEF6DD7FA5}"/>
              </a:ext>
            </a:extLst>
          </p:cNvPr>
          <p:cNvSpPr>
            <a:spLocks noGrp="1"/>
          </p:cNvSpPr>
          <p:nvPr>
            <p:ph idx="1"/>
          </p:nvPr>
        </p:nvSpPr>
        <p:spPr/>
        <p:txBody>
          <a:bodyPr/>
          <a:lstStyle/>
          <a:p>
            <a:r>
              <a:rPr lang="en-CA" dirty="0"/>
              <a:t>Supervised: Learning using labelled data, leverages ground truth to teach a model.</a:t>
            </a:r>
          </a:p>
          <a:p>
            <a:endParaRPr lang="en-CA" dirty="0"/>
          </a:p>
          <a:p>
            <a:r>
              <a:rPr lang="en-CA" dirty="0"/>
              <a:t>Unsupervised: Learning using unlabelled data, finds underlying patterns, cluster groups together.</a:t>
            </a:r>
          </a:p>
        </p:txBody>
      </p:sp>
    </p:spTree>
    <p:extLst>
      <p:ext uri="{BB962C8B-B14F-4D97-AF65-F5344CB8AC3E}">
        <p14:creationId xmlns:p14="http://schemas.microsoft.com/office/powerpoint/2010/main" val="166685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F865-6C34-353C-262B-49C037224715}"/>
              </a:ext>
            </a:extLst>
          </p:cNvPr>
          <p:cNvSpPr>
            <a:spLocks noGrp="1"/>
          </p:cNvSpPr>
          <p:nvPr>
            <p:ph type="title"/>
          </p:nvPr>
        </p:nvSpPr>
        <p:spPr/>
        <p:txBody>
          <a:bodyPr/>
          <a:lstStyle/>
          <a:p>
            <a:r>
              <a:rPr lang="en-CA" dirty="0"/>
              <a:t>Training Supervised Models</a:t>
            </a:r>
          </a:p>
        </p:txBody>
      </p:sp>
      <p:sp>
        <p:nvSpPr>
          <p:cNvPr id="3" name="Content Placeholder 2">
            <a:extLst>
              <a:ext uri="{FF2B5EF4-FFF2-40B4-BE49-F238E27FC236}">
                <a16:creationId xmlns:a16="http://schemas.microsoft.com/office/drawing/2014/main" id="{A76E48E0-A9A2-86CC-56C8-4A26E26721D6}"/>
              </a:ext>
            </a:extLst>
          </p:cNvPr>
          <p:cNvSpPr>
            <a:spLocks noGrp="1"/>
          </p:cNvSpPr>
          <p:nvPr>
            <p:ph idx="1"/>
          </p:nvPr>
        </p:nvSpPr>
        <p:spPr/>
        <p:txBody>
          <a:bodyPr/>
          <a:lstStyle/>
          <a:p>
            <a:pPr marL="36900" indent="0">
              <a:buNone/>
            </a:pPr>
            <a:r>
              <a:rPr lang="en-CA" dirty="0"/>
              <a:t>Training a Model requires Data. When deciding on our model we need to ask, what kind of data do we have, what data do we want to use.</a:t>
            </a:r>
          </a:p>
          <a:p>
            <a:r>
              <a:rPr lang="en-CA" dirty="0"/>
              <a:t>Training Set – Data we will use to train our model. This is data where the True Label is known, so we can make sure that our model is as accurate as possible. </a:t>
            </a:r>
          </a:p>
          <a:p>
            <a:r>
              <a:rPr lang="en-CA" dirty="0"/>
              <a:t>Validation Set -  Data we use to make sure our model isn’t overfitting! We don’t change the model based on this set, we only use it to get an idea of how good it is.</a:t>
            </a:r>
          </a:p>
          <a:p>
            <a:r>
              <a:rPr lang="en-CA" dirty="0"/>
              <a:t>Test Set – Data where we don’t know the True Label. We are hoping our model does a good job now!</a:t>
            </a:r>
          </a:p>
        </p:txBody>
      </p:sp>
    </p:spTree>
    <p:extLst>
      <p:ext uri="{BB962C8B-B14F-4D97-AF65-F5344CB8AC3E}">
        <p14:creationId xmlns:p14="http://schemas.microsoft.com/office/powerpoint/2010/main" val="920393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E60F-093E-6D2F-B0BF-D08D53630BDE}"/>
              </a:ext>
            </a:extLst>
          </p:cNvPr>
          <p:cNvSpPr>
            <a:spLocks noGrp="1"/>
          </p:cNvSpPr>
          <p:nvPr>
            <p:ph type="title"/>
          </p:nvPr>
        </p:nvSpPr>
        <p:spPr/>
        <p:txBody>
          <a:bodyPr/>
          <a:lstStyle/>
          <a:p>
            <a:r>
              <a:rPr lang="en-CA" dirty="0"/>
              <a:t>Overfitting</a:t>
            </a:r>
          </a:p>
        </p:txBody>
      </p:sp>
      <p:sp>
        <p:nvSpPr>
          <p:cNvPr id="3" name="Content Placeholder 2">
            <a:extLst>
              <a:ext uri="{FF2B5EF4-FFF2-40B4-BE49-F238E27FC236}">
                <a16:creationId xmlns:a16="http://schemas.microsoft.com/office/drawing/2014/main" id="{2A2DD30F-CE34-F297-DF06-4F10452114F4}"/>
              </a:ext>
            </a:extLst>
          </p:cNvPr>
          <p:cNvSpPr>
            <a:spLocks noGrp="1"/>
          </p:cNvSpPr>
          <p:nvPr>
            <p:ph idx="1"/>
          </p:nvPr>
        </p:nvSpPr>
        <p:spPr/>
        <p:txBody>
          <a:bodyPr/>
          <a:lstStyle/>
          <a:p>
            <a:r>
              <a:rPr lang="en-CA" dirty="0"/>
              <a:t>When we train models, we are fitting the model to the training set we use.</a:t>
            </a:r>
          </a:p>
          <a:p>
            <a:r>
              <a:rPr lang="en-CA" dirty="0"/>
              <a:t>Overfitting is when the model works very well on the training data, but fails in reality. The model doesn’t generalize well!</a:t>
            </a:r>
          </a:p>
          <a:p>
            <a:r>
              <a:rPr lang="en-CA" dirty="0"/>
              <a:t>Validation sets are one tool we use to prevent overfitting.</a:t>
            </a:r>
          </a:p>
          <a:p>
            <a:r>
              <a:rPr lang="en-CA" dirty="0"/>
              <a:t>Overfitting can also occur if our training data is not representative of the actual real world distribution. If we train Facial Recognition on only White Faces, it won’t be able to predict Non White Faces accurately.</a:t>
            </a:r>
          </a:p>
        </p:txBody>
      </p:sp>
    </p:spTree>
    <p:extLst>
      <p:ext uri="{BB962C8B-B14F-4D97-AF65-F5344CB8AC3E}">
        <p14:creationId xmlns:p14="http://schemas.microsoft.com/office/powerpoint/2010/main" val="376673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7E930-E4B6-A205-5518-B889169C5B67}"/>
              </a:ext>
            </a:extLst>
          </p:cNvPr>
          <p:cNvSpPr>
            <a:spLocks noGrp="1"/>
          </p:cNvSpPr>
          <p:nvPr>
            <p:ph type="title"/>
          </p:nvPr>
        </p:nvSpPr>
        <p:spPr/>
        <p:txBody>
          <a:bodyPr/>
          <a:lstStyle/>
          <a:p>
            <a:r>
              <a:rPr lang="en-CA" dirty="0"/>
              <a:t>Agenda</a:t>
            </a:r>
          </a:p>
        </p:txBody>
      </p:sp>
      <p:sp>
        <p:nvSpPr>
          <p:cNvPr id="3" name="Content Placeholder 2">
            <a:extLst>
              <a:ext uri="{FF2B5EF4-FFF2-40B4-BE49-F238E27FC236}">
                <a16:creationId xmlns:a16="http://schemas.microsoft.com/office/drawing/2014/main" id="{6900906D-34B5-A88B-A1F1-DFAA57E94B1A}"/>
              </a:ext>
            </a:extLst>
          </p:cNvPr>
          <p:cNvSpPr>
            <a:spLocks noGrp="1"/>
          </p:cNvSpPr>
          <p:nvPr>
            <p:ph idx="1"/>
          </p:nvPr>
        </p:nvSpPr>
        <p:spPr/>
        <p:txBody>
          <a:bodyPr/>
          <a:lstStyle/>
          <a:p>
            <a:r>
              <a:rPr lang="en-CA" dirty="0"/>
              <a:t>What is Intelligence?</a:t>
            </a:r>
          </a:p>
          <a:p>
            <a:r>
              <a:rPr lang="en-CA" dirty="0"/>
              <a:t>What is Artificial Intelligence?</a:t>
            </a:r>
          </a:p>
          <a:p>
            <a:r>
              <a:rPr lang="en-CA" dirty="0"/>
              <a:t>Machine Learning</a:t>
            </a:r>
          </a:p>
          <a:p>
            <a:pPr lvl="1"/>
            <a:r>
              <a:rPr lang="en-CA" dirty="0"/>
              <a:t>Learning is Training. How do machines model the world around us?</a:t>
            </a:r>
          </a:p>
          <a:p>
            <a:pPr lvl="1"/>
            <a:r>
              <a:rPr lang="en-CA" dirty="0"/>
              <a:t>Classification vs Regression.</a:t>
            </a:r>
          </a:p>
          <a:p>
            <a:pPr lvl="1"/>
            <a:r>
              <a:rPr lang="en-CA" dirty="0"/>
              <a:t>Types of ML</a:t>
            </a:r>
          </a:p>
          <a:p>
            <a:endParaRPr lang="en-CA" dirty="0"/>
          </a:p>
        </p:txBody>
      </p:sp>
    </p:spTree>
    <p:extLst>
      <p:ext uri="{BB962C8B-B14F-4D97-AF65-F5344CB8AC3E}">
        <p14:creationId xmlns:p14="http://schemas.microsoft.com/office/powerpoint/2010/main" val="1625450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599F-2B52-4CEF-90C3-CA93A6275F3F}"/>
              </a:ext>
            </a:extLst>
          </p:cNvPr>
          <p:cNvSpPr>
            <a:spLocks noGrp="1"/>
          </p:cNvSpPr>
          <p:nvPr>
            <p:ph type="title"/>
          </p:nvPr>
        </p:nvSpPr>
        <p:spPr/>
        <p:txBody>
          <a:bodyPr/>
          <a:lstStyle/>
          <a:p>
            <a:r>
              <a:rPr lang="en-US" dirty="0"/>
              <a:t>Forecasting and Prediction</a:t>
            </a:r>
          </a:p>
        </p:txBody>
      </p:sp>
      <p:sp>
        <p:nvSpPr>
          <p:cNvPr id="3" name="Content Placeholder 2">
            <a:extLst>
              <a:ext uri="{FF2B5EF4-FFF2-40B4-BE49-F238E27FC236}">
                <a16:creationId xmlns:a16="http://schemas.microsoft.com/office/drawing/2014/main" id="{5EDE524A-4F37-403D-90CE-3A7456D20DDE}"/>
              </a:ext>
            </a:extLst>
          </p:cNvPr>
          <p:cNvSpPr>
            <a:spLocks noGrp="1"/>
          </p:cNvSpPr>
          <p:nvPr>
            <p:ph idx="1"/>
          </p:nvPr>
        </p:nvSpPr>
        <p:spPr>
          <a:xfrm>
            <a:off x="913795" y="1732449"/>
            <a:ext cx="5526334" cy="4058751"/>
          </a:xfrm>
        </p:spPr>
        <p:txBody>
          <a:bodyPr>
            <a:normAutofit lnSpcReduction="10000"/>
          </a:bodyPr>
          <a:lstStyle/>
          <a:p>
            <a:r>
              <a:rPr lang="en-US" dirty="0"/>
              <a:t>Forecasting using statistics and computers has been done for many years!</a:t>
            </a:r>
          </a:p>
          <a:p>
            <a:r>
              <a:rPr lang="en-US" dirty="0"/>
              <a:t>Using many different variables called </a:t>
            </a:r>
            <a:r>
              <a:rPr lang="en-US" b="1" i="1" dirty="0">
                <a:solidFill>
                  <a:schemeClr val="accent3"/>
                </a:solidFill>
              </a:rPr>
              <a:t>features</a:t>
            </a:r>
            <a:r>
              <a:rPr lang="en-US" dirty="0"/>
              <a:t> we can make predictions.</a:t>
            </a:r>
          </a:p>
          <a:p>
            <a:r>
              <a:rPr lang="en-US" dirty="0"/>
              <a:t>Use large datasets of past events to </a:t>
            </a:r>
            <a:r>
              <a:rPr lang="en-US" b="1" i="1" dirty="0">
                <a:solidFill>
                  <a:schemeClr val="accent2"/>
                </a:solidFill>
              </a:rPr>
              <a:t>train</a:t>
            </a:r>
            <a:r>
              <a:rPr lang="en-US" dirty="0"/>
              <a:t> a prediction model.</a:t>
            </a:r>
          </a:p>
          <a:p>
            <a:r>
              <a:rPr lang="en-US" dirty="0"/>
              <a:t>Used for:</a:t>
            </a:r>
          </a:p>
          <a:p>
            <a:pPr lvl="1"/>
            <a:r>
              <a:rPr lang="en-US" dirty="0"/>
              <a:t>Weather Forecasting</a:t>
            </a:r>
          </a:p>
          <a:p>
            <a:pPr lvl="1"/>
            <a:r>
              <a:rPr lang="en-US" dirty="0"/>
              <a:t>Natural Disaster Prediction/Monitoring</a:t>
            </a:r>
          </a:p>
          <a:p>
            <a:pPr lvl="1"/>
            <a:r>
              <a:rPr lang="en-US" dirty="0"/>
              <a:t>Logistics/Scheduling</a:t>
            </a:r>
          </a:p>
          <a:p>
            <a:pPr lvl="1"/>
            <a:r>
              <a:rPr lang="en-US" dirty="0"/>
              <a:t>Much </a:t>
            </a:r>
            <a:r>
              <a:rPr lang="en-US" dirty="0" err="1"/>
              <a:t>much</a:t>
            </a:r>
            <a:r>
              <a:rPr lang="en-US" dirty="0"/>
              <a:t> more!</a:t>
            </a:r>
          </a:p>
          <a:p>
            <a:endParaRPr lang="en-US" dirty="0"/>
          </a:p>
        </p:txBody>
      </p:sp>
      <p:pic>
        <p:nvPicPr>
          <p:cNvPr id="5" name="Picture 4" descr="Diagram&#10;&#10;Description automatically generated">
            <a:extLst>
              <a:ext uri="{FF2B5EF4-FFF2-40B4-BE49-F238E27FC236}">
                <a16:creationId xmlns:a16="http://schemas.microsoft.com/office/drawing/2014/main" id="{5BDF2EDB-8C32-41A6-BD24-B3848380C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129" y="1620689"/>
            <a:ext cx="5352838" cy="4282270"/>
          </a:xfrm>
          <a:prstGeom prst="rect">
            <a:avLst/>
          </a:prstGeom>
        </p:spPr>
      </p:pic>
      <p:sp>
        <p:nvSpPr>
          <p:cNvPr id="7" name="TextBox 6">
            <a:extLst>
              <a:ext uri="{FF2B5EF4-FFF2-40B4-BE49-F238E27FC236}">
                <a16:creationId xmlns:a16="http://schemas.microsoft.com/office/drawing/2014/main" id="{E3F22502-1F08-41AC-A1D8-B667BC23FD0F}"/>
              </a:ext>
            </a:extLst>
          </p:cNvPr>
          <p:cNvSpPr txBox="1"/>
          <p:nvPr/>
        </p:nvSpPr>
        <p:spPr>
          <a:xfrm>
            <a:off x="6803923" y="6055358"/>
            <a:ext cx="5243044" cy="646331"/>
          </a:xfrm>
          <a:prstGeom prst="rect">
            <a:avLst/>
          </a:prstGeom>
          <a:noFill/>
        </p:spPr>
        <p:txBody>
          <a:bodyPr wrap="square">
            <a:spAutoFit/>
          </a:bodyPr>
          <a:lstStyle/>
          <a:p>
            <a:r>
              <a:rPr lang="en-CA" dirty="0">
                <a:solidFill>
                  <a:schemeClr val="tx2"/>
                </a:solidFill>
                <a:effectLst>
                  <a:outerShdw blurRad="38100" dist="38100" dir="2700000" algn="tl">
                    <a:srgbClr val="000000">
                      <a:alpha val="43137"/>
                    </a:srgbClr>
                  </a:outerShdw>
                </a:effectLst>
              </a:rPr>
              <a:t>https://ai.googleblog.com/2019/09/an-inside-look-at-flood-forecasting.html</a:t>
            </a:r>
          </a:p>
        </p:txBody>
      </p:sp>
    </p:spTree>
    <p:extLst>
      <p:ext uri="{BB962C8B-B14F-4D97-AF65-F5344CB8AC3E}">
        <p14:creationId xmlns:p14="http://schemas.microsoft.com/office/powerpoint/2010/main" val="11676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A496E-7146-49C2-81A7-1048F9F0A893}"/>
              </a:ext>
            </a:extLst>
          </p:cNvPr>
          <p:cNvSpPr>
            <a:spLocks noGrp="1"/>
          </p:cNvSpPr>
          <p:nvPr>
            <p:ph type="title"/>
          </p:nvPr>
        </p:nvSpPr>
        <p:spPr/>
        <p:txBody>
          <a:bodyPr/>
          <a:lstStyle/>
          <a:p>
            <a:r>
              <a:rPr lang="en-CA" dirty="0"/>
              <a:t>Bias</a:t>
            </a:r>
          </a:p>
        </p:txBody>
      </p:sp>
      <p:sp>
        <p:nvSpPr>
          <p:cNvPr id="3" name="Content Placeholder 2">
            <a:extLst>
              <a:ext uri="{FF2B5EF4-FFF2-40B4-BE49-F238E27FC236}">
                <a16:creationId xmlns:a16="http://schemas.microsoft.com/office/drawing/2014/main" id="{0F182C41-EBEA-44EF-B883-4F06AD5B579C}"/>
              </a:ext>
            </a:extLst>
          </p:cNvPr>
          <p:cNvSpPr>
            <a:spLocks noGrp="1"/>
          </p:cNvSpPr>
          <p:nvPr>
            <p:ph idx="1"/>
          </p:nvPr>
        </p:nvSpPr>
        <p:spPr>
          <a:xfrm>
            <a:off x="913795" y="1732449"/>
            <a:ext cx="10147495" cy="4058751"/>
          </a:xfrm>
        </p:spPr>
        <p:txBody>
          <a:bodyPr/>
          <a:lstStyle/>
          <a:p>
            <a:r>
              <a:rPr lang="en-CA" dirty="0"/>
              <a:t>The data sets we use to build our models have a large effect on the outcome of the model.</a:t>
            </a:r>
          </a:p>
          <a:p>
            <a:r>
              <a:rPr lang="en-CA" dirty="0"/>
              <a:t>This means that if a dataset is </a:t>
            </a:r>
            <a:r>
              <a:rPr lang="en-CA" b="1" i="1" dirty="0">
                <a:solidFill>
                  <a:schemeClr val="accent2"/>
                </a:solidFill>
              </a:rPr>
              <a:t>biased</a:t>
            </a:r>
            <a:r>
              <a:rPr lang="en-CA" dirty="0"/>
              <a:t> towards a specific type of feature, then we will be better at predicting for those types of features.</a:t>
            </a:r>
          </a:p>
          <a:p>
            <a:r>
              <a:rPr lang="en-CA" dirty="0"/>
              <a:t>Example: Suppose we used data taken from Los Angeles to build a weather prediction model. Would that model work well in Montreal?</a:t>
            </a:r>
          </a:p>
          <a:p>
            <a:r>
              <a:rPr lang="en-CA" dirty="0"/>
              <a:t>No! It doesn’t snow in LA!</a:t>
            </a:r>
          </a:p>
        </p:txBody>
      </p:sp>
      <p:pic>
        <p:nvPicPr>
          <p:cNvPr id="5" name="Picture 4" descr="A row of cars covered in snow&#10;&#10;Description automatically generated">
            <a:extLst>
              <a:ext uri="{FF2B5EF4-FFF2-40B4-BE49-F238E27FC236}">
                <a16:creationId xmlns:a16="http://schemas.microsoft.com/office/drawing/2014/main" id="{01BC5077-99CE-460C-B7E0-15F3AF138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510" y="4199295"/>
            <a:ext cx="4572000" cy="2571750"/>
          </a:xfrm>
          <a:prstGeom prst="rect">
            <a:avLst/>
          </a:prstGeom>
        </p:spPr>
      </p:pic>
      <p:pic>
        <p:nvPicPr>
          <p:cNvPr id="7" name="Picture 6" descr="A city skyline with palm trees&#10;&#10;Description automatically generated with medium confidence">
            <a:extLst>
              <a:ext uri="{FF2B5EF4-FFF2-40B4-BE49-F238E27FC236}">
                <a16:creationId xmlns:a16="http://schemas.microsoft.com/office/drawing/2014/main" id="{A45B42DB-E44E-40EB-8B0D-907BFD56A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7489" y="4202530"/>
            <a:ext cx="3622265" cy="2568516"/>
          </a:xfrm>
          <a:prstGeom prst="rect">
            <a:avLst/>
          </a:prstGeom>
        </p:spPr>
      </p:pic>
    </p:spTree>
    <p:extLst>
      <p:ext uri="{BB962C8B-B14F-4D97-AF65-F5344CB8AC3E}">
        <p14:creationId xmlns:p14="http://schemas.microsoft.com/office/powerpoint/2010/main" val="421573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CB96-B8C9-46A2-A40B-FCEA4F4297F9}"/>
              </a:ext>
            </a:extLst>
          </p:cNvPr>
          <p:cNvSpPr>
            <a:spLocks noGrp="1"/>
          </p:cNvSpPr>
          <p:nvPr>
            <p:ph type="title"/>
          </p:nvPr>
        </p:nvSpPr>
        <p:spPr>
          <a:xfrm>
            <a:off x="913795" y="609600"/>
            <a:ext cx="10353762" cy="970450"/>
          </a:xfrm>
        </p:spPr>
        <p:txBody>
          <a:bodyPr/>
          <a:lstStyle/>
          <a:p>
            <a:r>
              <a:rPr lang="en-US" dirty="0"/>
              <a:t>Natural Language Processing</a:t>
            </a:r>
          </a:p>
        </p:txBody>
      </p:sp>
      <p:sp>
        <p:nvSpPr>
          <p:cNvPr id="3" name="Content Placeholder 2">
            <a:extLst>
              <a:ext uri="{FF2B5EF4-FFF2-40B4-BE49-F238E27FC236}">
                <a16:creationId xmlns:a16="http://schemas.microsoft.com/office/drawing/2014/main" id="{8F736470-B332-4123-9B50-DFF624BBC094}"/>
              </a:ext>
            </a:extLst>
          </p:cNvPr>
          <p:cNvSpPr>
            <a:spLocks noGrp="1"/>
          </p:cNvSpPr>
          <p:nvPr>
            <p:ph idx="1"/>
          </p:nvPr>
        </p:nvSpPr>
        <p:spPr/>
        <p:txBody>
          <a:bodyPr/>
          <a:lstStyle/>
          <a:p>
            <a:r>
              <a:rPr lang="en-US" dirty="0"/>
              <a:t>Another use for big data is creating models of natural language</a:t>
            </a:r>
          </a:p>
          <a:p>
            <a:r>
              <a:rPr lang="en-US" dirty="0"/>
              <a:t>This can be used for:</a:t>
            </a:r>
          </a:p>
          <a:p>
            <a:pPr lvl="1"/>
            <a:r>
              <a:rPr lang="en-US" dirty="0"/>
              <a:t>Translation</a:t>
            </a:r>
          </a:p>
          <a:p>
            <a:pPr lvl="1"/>
            <a:r>
              <a:rPr lang="en-US" dirty="0"/>
              <a:t>Predictive Text </a:t>
            </a:r>
          </a:p>
          <a:p>
            <a:pPr lvl="1"/>
            <a:r>
              <a:rPr lang="en-US" dirty="0"/>
              <a:t>Question Answering ( Think Search Engines )</a:t>
            </a:r>
          </a:p>
          <a:p>
            <a:pPr lvl="1"/>
            <a:r>
              <a:rPr lang="en-US" dirty="0"/>
              <a:t>Summarizing</a:t>
            </a:r>
          </a:p>
          <a:p>
            <a:pPr lvl="1"/>
            <a:r>
              <a:rPr lang="en-US" dirty="0"/>
              <a:t>Sentiment Analysis (Was this a good movie review or a bad movie review)</a:t>
            </a:r>
          </a:p>
          <a:p>
            <a:pPr lvl="1"/>
            <a:r>
              <a:rPr lang="en-US" dirty="0"/>
              <a:t>And more </a:t>
            </a:r>
            <a:r>
              <a:rPr lang="en-US" dirty="0">
                <a:sym typeface="Wingdings" panose="05000000000000000000" pitchFamily="2" charset="2"/>
              </a:rPr>
              <a:t></a:t>
            </a:r>
          </a:p>
          <a:p>
            <a:pPr marL="36900" indent="0">
              <a:buNone/>
            </a:pPr>
            <a:endParaRPr lang="en-US" dirty="0"/>
          </a:p>
        </p:txBody>
      </p:sp>
    </p:spTree>
    <p:extLst>
      <p:ext uri="{BB962C8B-B14F-4D97-AF65-F5344CB8AC3E}">
        <p14:creationId xmlns:p14="http://schemas.microsoft.com/office/powerpoint/2010/main" val="425594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FBCBC-3AA5-4CAC-B24D-0B0BB2EFFF87}"/>
              </a:ext>
            </a:extLst>
          </p:cNvPr>
          <p:cNvSpPr>
            <a:spLocks noGrp="1"/>
          </p:cNvSpPr>
          <p:nvPr>
            <p:ph type="title"/>
          </p:nvPr>
        </p:nvSpPr>
        <p:spPr/>
        <p:txBody>
          <a:bodyPr/>
          <a:lstStyle/>
          <a:p>
            <a:r>
              <a:rPr lang="en-CA" dirty="0"/>
              <a:t>Natural Language Processing</a:t>
            </a:r>
          </a:p>
        </p:txBody>
      </p:sp>
      <p:sp>
        <p:nvSpPr>
          <p:cNvPr id="3" name="Content Placeholder 2">
            <a:extLst>
              <a:ext uri="{FF2B5EF4-FFF2-40B4-BE49-F238E27FC236}">
                <a16:creationId xmlns:a16="http://schemas.microsoft.com/office/drawing/2014/main" id="{D7B983ED-1EFF-47D2-9E85-AF7C8BA73082}"/>
              </a:ext>
            </a:extLst>
          </p:cNvPr>
          <p:cNvSpPr>
            <a:spLocks noGrp="1"/>
          </p:cNvSpPr>
          <p:nvPr>
            <p:ph idx="1"/>
          </p:nvPr>
        </p:nvSpPr>
        <p:spPr/>
        <p:txBody>
          <a:bodyPr/>
          <a:lstStyle/>
          <a:p>
            <a:r>
              <a:rPr lang="en-CA" dirty="0"/>
              <a:t>NLP uses large datasets of language such as Wikipedia, IMDb/Amazon reviews, Tweets, or even the entire works of William Shakespeare.</a:t>
            </a:r>
          </a:p>
          <a:p>
            <a:r>
              <a:rPr lang="en-CA" dirty="0"/>
              <a:t>These datasets aren’t always a perfect representation of language, </a:t>
            </a:r>
            <a:r>
              <a:rPr lang="en-CA" dirty="0">
                <a:solidFill>
                  <a:schemeClr val="accent2"/>
                </a:solidFill>
              </a:rPr>
              <a:t>they have biases which reflect our own social constructs.</a:t>
            </a:r>
          </a:p>
          <a:p>
            <a:r>
              <a:rPr lang="en-CA" dirty="0"/>
              <a:t>For example if every doctor in a dataset uses he/him pronouns and every nurse uses she/her pronouns which of the following predictive text options do you think is more likely?</a:t>
            </a:r>
          </a:p>
          <a:p>
            <a:pPr lvl="1"/>
            <a:r>
              <a:rPr lang="en-CA" dirty="0"/>
              <a:t>A. My friend is a doctor. He is very smart and good with people.</a:t>
            </a:r>
          </a:p>
          <a:p>
            <a:pPr lvl="1"/>
            <a:r>
              <a:rPr lang="en-CA" dirty="0"/>
              <a:t>B. My friend is a doctor. She went to school for many years to achiever her goals! </a:t>
            </a:r>
          </a:p>
          <a:p>
            <a:r>
              <a:rPr lang="en-CA" dirty="0"/>
              <a:t>Machine Learning magnifies the biases of a dataset!</a:t>
            </a:r>
          </a:p>
        </p:txBody>
      </p:sp>
    </p:spTree>
    <p:extLst>
      <p:ext uri="{BB962C8B-B14F-4D97-AF65-F5344CB8AC3E}">
        <p14:creationId xmlns:p14="http://schemas.microsoft.com/office/powerpoint/2010/main" val="20982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F4743-5AC8-4418-9ED1-8C1258C64C3B}"/>
              </a:ext>
            </a:extLst>
          </p:cNvPr>
          <p:cNvSpPr>
            <a:spLocks noGrp="1"/>
          </p:cNvSpPr>
          <p:nvPr>
            <p:ph type="title"/>
          </p:nvPr>
        </p:nvSpPr>
        <p:spPr/>
        <p:txBody>
          <a:bodyPr/>
          <a:lstStyle/>
          <a:p>
            <a:r>
              <a:rPr lang="en-US" dirty="0"/>
              <a:t>Computer Vision</a:t>
            </a:r>
          </a:p>
        </p:txBody>
      </p:sp>
      <p:sp>
        <p:nvSpPr>
          <p:cNvPr id="3" name="Content Placeholder 2">
            <a:extLst>
              <a:ext uri="{FF2B5EF4-FFF2-40B4-BE49-F238E27FC236}">
                <a16:creationId xmlns:a16="http://schemas.microsoft.com/office/drawing/2014/main" id="{8F751236-1A48-4856-BBF2-613F743363C2}"/>
              </a:ext>
            </a:extLst>
          </p:cNvPr>
          <p:cNvSpPr>
            <a:spLocks noGrp="1"/>
          </p:cNvSpPr>
          <p:nvPr>
            <p:ph idx="1"/>
          </p:nvPr>
        </p:nvSpPr>
        <p:spPr>
          <a:xfrm>
            <a:off x="913795" y="1732449"/>
            <a:ext cx="6067108" cy="4058751"/>
          </a:xfrm>
        </p:spPr>
        <p:txBody>
          <a:bodyPr>
            <a:normAutofit lnSpcReduction="10000"/>
          </a:bodyPr>
          <a:lstStyle/>
          <a:p>
            <a:r>
              <a:rPr lang="en-US" dirty="0"/>
              <a:t>Computer Vision is the study of determining what’s in an image using a computer.</a:t>
            </a:r>
          </a:p>
          <a:p>
            <a:r>
              <a:rPr lang="en-US" dirty="0"/>
              <a:t>This can be simple line/edge detection for a robot to navigate, or as sophisticated as face recognition.</a:t>
            </a:r>
          </a:p>
          <a:p>
            <a:r>
              <a:rPr lang="en-US" dirty="0"/>
              <a:t>Computer Vision is being used to monitor public streets as potential evidence in crime scenes, monitor students taking online exams, or even to predict the birth sex of a person before they can use an app.</a:t>
            </a:r>
          </a:p>
          <a:p>
            <a:r>
              <a:rPr lang="en-US" dirty="0"/>
              <a:t>Problem: Datasets for computer vision have been traditionally made up of predominately white male faces.</a:t>
            </a:r>
          </a:p>
        </p:txBody>
      </p:sp>
      <p:pic>
        <p:nvPicPr>
          <p:cNvPr id="5" name="Picture 4" descr="A collage of a person&#10;&#10;Description automatically generated with low confidence">
            <a:extLst>
              <a:ext uri="{FF2B5EF4-FFF2-40B4-BE49-F238E27FC236}">
                <a16:creationId xmlns:a16="http://schemas.microsoft.com/office/drawing/2014/main" id="{CEE84268-207D-403C-A24C-D0F0A001D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724" y="2079523"/>
            <a:ext cx="4798140" cy="2698954"/>
          </a:xfrm>
          <a:prstGeom prst="rect">
            <a:avLst/>
          </a:prstGeom>
        </p:spPr>
      </p:pic>
    </p:spTree>
    <p:extLst>
      <p:ext uri="{BB962C8B-B14F-4D97-AF65-F5344CB8AC3E}">
        <p14:creationId xmlns:p14="http://schemas.microsoft.com/office/powerpoint/2010/main" val="182654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FAB4-C813-48AA-A2C4-E8BD27EF5416}"/>
              </a:ext>
            </a:extLst>
          </p:cNvPr>
          <p:cNvSpPr>
            <a:spLocks noGrp="1"/>
          </p:cNvSpPr>
          <p:nvPr>
            <p:ph type="title"/>
          </p:nvPr>
        </p:nvSpPr>
        <p:spPr/>
        <p:txBody>
          <a:bodyPr/>
          <a:lstStyle/>
          <a:p>
            <a:r>
              <a:rPr lang="en-US" dirty="0"/>
              <a:t>Recommender Systems</a:t>
            </a:r>
          </a:p>
        </p:txBody>
      </p:sp>
      <p:sp>
        <p:nvSpPr>
          <p:cNvPr id="3" name="Content Placeholder 2">
            <a:extLst>
              <a:ext uri="{FF2B5EF4-FFF2-40B4-BE49-F238E27FC236}">
                <a16:creationId xmlns:a16="http://schemas.microsoft.com/office/drawing/2014/main" id="{02DE5E29-C729-4D70-BB82-78B1ED5AFCC5}"/>
              </a:ext>
            </a:extLst>
          </p:cNvPr>
          <p:cNvSpPr>
            <a:spLocks noGrp="1"/>
          </p:cNvSpPr>
          <p:nvPr>
            <p:ph idx="1"/>
          </p:nvPr>
        </p:nvSpPr>
        <p:spPr>
          <a:xfrm>
            <a:off x="913795" y="1732449"/>
            <a:ext cx="7528869" cy="4058751"/>
          </a:xfrm>
        </p:spPr>
        <p:txBody>
          <a:bodyPr>
            <a:normAutofit fontScale="92500" lnSpcReduction="20000"/>
          </a:bodyPr>
          <a:lstStyle/>
          <a:p>
            <a:r>
              <a:rPr lang="en-US" dirty="0"/>
              <a:t>A recommender system is used to determine what other products/services a user might like based on past purchases/interactions.</a:t>
            </a:r>
          </a:p>
          <a:p>
            <a:r>
              <a:rPr lang="en-US" dirty="0"/>
              <a:t>Often referred to as “The Algorithm”</a:t>
            </a:r>
          </a:p>
          <a:p>
            <a:r>
              <a:rPr lang="en-US" dirty="0"/>
              <a:t>Used by Amazon, Netflix, YouTube, Tik Tok, Google, etc. to “curate” media for it’s users.</a:t>
            </a:r>
          </a:p>
          <a:p>
            <a:r>
              <a:rPr lang="en-US" dirty="0"/>
              <a:t>Bases recommendations off of users with similar interests.</a:t>
            </a:r>
          </a:p>
          <a:p>
            <a:r>
              <a:rPr lang="en-US" dirty="0"/>
              <a:t>What is the bias here?</a:t>
            </a:r>
          </a:p>
          <a:p>
            <a:pPr lvl="1"/>
            <a:r>
              <a:rPr lang="en-US" dirty="0"/>
              <a:t>Majority of users don’t belong to a minority or underrepresented group</a:t>
            </a:r>
          </a:p>
          <a:p>
            <a:pPr lvl="1"/>
            <a:r>
              <a:rPr lang="en-US" dirty="0"/>
              <a:t>Recommender Systems are better at recommending main stream media.</a:t>
            </a:r>
          </a:p>
          <a:p>
            <a:r>
              <a:rPr lang="en-US" dirty="0"/>
              <a:t>Recommendations can also be “fudged” to promote media that the platform supports, and to hide media that the platform doesn’t want to show.</a:t>
            </a:r>
          </a:p>
        </p:txBody>
      </p:sp>
      <p:pic>
        <p:nvPicPr>
          <p:cNvPr id="5" name="Picture 4">
            <a:extLst>
              <a:ext uri="{FF2B5EF4-FFF2-40B4-BE49-F238E27FC236}">
                <a16:creationId xmlns:a16="http://schemas.microsoft.com/office/drawing/2014/main" id="{54ABBA9D-5308-47F9-9729-A2E08D7D7178}"/>
              </a:ext>
            </a:extLst>
          </p:cNvPr>
          <p:cNvPicPr>
            <a:picLocks noChangeAspect="1"/>
          </p:cNvPicPr>
          <p:nvPr/>
        </p:nvPicPr>
        <p:blipFill>
          <a:blip r:embed="rId2"/>
          <a:stretch>
            <a:fillRect/>
          </a:stretch>
        </p:blipFill>
        <p:spPr>
          <a:xfrm>
            <a:off x="8727900" y="1356852"/>
            <a:ext cx="3151786" cy="5084716"/>
          </a:xfrm>
          <a:prstGeom prst="rect">
            <a:avLst/>
          </a:prstGeom>
        </p:spPr>
      </p:pic>
    </p:spTree>
    <p:extLst>
      <p:ext uri="{BB962C8B-B14F-4D97-AF65-F5344CB8AC3E}">
        <p14:creationId xmlns:p14="http://schemas.microsoft.com/office/powerpoint/2010/main" val="279222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D4809-D811-496D-8DCC-B1BB2CC54D0D}"/>
              </a:ext>
            </a:extLst>
          </p:cNvPr>
          <p:cNvSpPr>
            <a:spLocks noGrp="1"/>
          </p:cNvSpPr>
          <p:nvPr>
            <p:ph type="title"/>
          </p:nvPr>
        </p:nvSpPr>
        <p:spPr/>
        <p:txBody>
          <a:bodyPr/>
          <a:lstStyle/>
          <a:p>
            <a:r>
              <a:rPr lang="en-CA" dirty="0"/>
              <a:t>Where does Data come from?</a:t>
            </a:r>
          </a:p>
        </p:txBody>
      </p:sp>
      <p:sp>
        <p:nvSpPr>
          <p:cNvPr id="3" name="Content Placeholder 2">
            <a:extLst>
              <a:ext uri="{FF2B5EF4-FFF2-40B4-BE49-F238E27FC236}">
                <a16:creationId xmlns:a16="http://schemas.microsoft.com/office/drawing/2014/main" id="{BFBCA1FF-E675-4EB1-8F08-FECFE52DD6F6}"/>
              </a:ext>
            </a:extLst>
          </p:cNvPr>
          <p:cNvSpPr>
            <a:spLocks noGrp="1"/>
          </p:cNvSpPr>
          <p:nvPr>
            <p:ph idx="1"/>
          </p:nvPr>
        </p:nvSpPr>
        <p:spPr/>
        <p:txBody>
          <a:bodyPr/>
          <a:lstStyle/>
          <a:p>
            <a:r>
              <a:rPr lang="en-CA" dirty="0"/>
              <a:t>Many different sources: online news outlets, government documents, online encyclopedias.</a:t>
            </a:r>
          </a:p>
          <a:p>
            <a:pPr lvl="1"/>
            <a:r>
              <a:rPr lang="en-CA" dirty="0"/>
              <a:t>Historical Data</a:t>
            </a:r>
          </a:p>
          <a:p>
            <a:pPr lvl="1"/>
            <a:r>
              <a:rPr lang="en-CA" dirty="0"/>
              <a:t>Online News Outlets</a:t>
            </a:r>
          </a:p>
          <a:p>
            <a:pPr lvl="1"/>
            <a:r>
              <a:rPr lang="en-CA" dirty="0"/>
              <a:t>Government Documents</a:t>
            </a:r>
          </a:p>
          <a:p>
            <a:pPr lvl="1"/>
            <a:r>
              <a:rPr lang="en-CA" dirty="0"/>
              <a:t>Labelled Online Media ( Product Ratings, </a:t>
            </a:r>
            <a:r>
              <a:rPr lang="en-CA" dirty="0" err="1"/>
              <a:t>Hashtagged</a:t>
            </a:r>
            <a:r>
              <a:rPr lang="en-CA" dirty="0"/>
              <a:t> Social Media,…)</a:t>
            </a:r>
          </a:p>
          <a:p>
            <a:r>
              <a:rPr lang="en-CA" dirty="0"/>
              <a:t>Some data is gathered from users! If a service is free to use, then how do they profit?</a:t>
            </a:r>
          </a:p>
          <a:p>
            <a:pPr lvl="1"/>
            <a:r>
              <a:rPr lang="en-CA" dirty="0"/>
              <a:t>Ad Revenue.</a:t>
            </a:r>
          </a:p>
          <a:p>
            <a:pPr lvl="1"/>
            <a:r>
              <a:rPr lang="en-CA" dirty="0"/>
              <a:t>Selling data gathered about you!</a:t>
            </a:r>
          </a:p>
          <a:p>
            <a:r>
              <a:rPr lang="en-CA" dirty="0"/>
              <a:t>Data can also be crowdsourced, where users are paid to label data ( a single user might be unreliable, but many users will average out)</a:t>
            </a:r>
          </a:p>
        </p:txBody>
      </p:sp>
    </p:spTree>
    <p:extLst>
      <p:ext uri="{BB962C8B-B14F-4D97-AF65-F5344CB8AC3E}">
        <p14:creationId xmlns:p14="http://schemas.microsoft.com/office/powerpoint/2010/main" val="145089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B97AE-8A2A-453A-A050-E88099B0E1F2}"/>
              </a:ext>
            </a:extLst>
          </p:cNvPr>
          <p:cNvSpPr>
            <a:spLocks noGrp="1"/>
          </p:cNvSpPr>
          <p:nvPr>
            <p:ph type="title"/>
          </p:nvPr>
        </p:nvSpPr>
        <p:spPr/>
        <p:txBody>
          <a:bodyPr/>
          <a:lstStyle/>
          <a:p>
            <a:r>
              <a:rPr lang="en-CA" dirty="0"/>
              <a:t>Summary</a:t>
            </a:r>
          </a:p>
        </p:txBody>
      </p:sp>
      <p:sp>
        <p:nvSpPr>
          <p:cNvPr id="3" name="Content Placeholder 2">
            <a:extLst>
              <a:ext uri="{FF2B5EF4-FFF2-40B4-BE49-F238E27FC236}">
                <a16:creationId xmlns:a16="http://schemas.microsoft.com/office/drawing/2014/main" id="{01E03121-A021-4C3B-AD82-A1FAF7B4EC3E}"/>
              </a:ext>
            </a:extLst>
          </p:cNvPr>
          <p:cNvSpPr>
            <a:spLocks noGrp="1"/>
          </p:cNvSpPr>
          <p:nvPr>
            <p:ph idx="1"/>
          </p:nvPr>
        </p:nvSpPr>
        <p:spPr/>
        <p:txBody>
          <a:bodyPr/>
          <a:lstStyle/>
          <a:p>
            <a:r>
              <a:rPr lang="en-CA" dirty="0"/>
              <a:t>Classification Tasks: Using a list of features determine what category/label something belongs to.</a:t>
            </a:r>
          </a:p>
          <a:p>
            <a:r>
              <a:rPr lang="en-CA" dirty="0"/>
              <a:t>Regression Tasks: Using a list of features determine the value of a different feature.</a:t>
            </a:r>
          </a:p>
          <a:p>
            <a:r>
              <a:rPr lang="en-CA" dirty="0"/>
              <a:t>Bias: Datasets have bias which influence the models trained on them</a:t>
            </a:r>
          </a:p>
          <a:p>
            <a:r>
              <a:rPr lang="en-CA" dirty="0"/>
              <a:t>Bias can be social: The bias in datasets might be caused by some social influence</a:t>
            </a:r>
          </a:p>
          <a:p>
            <a:r>
              <a:rPr lang="en-CA" dirty="0"/>
              <a:t>Data Analysis can be used to solve a large number of tasks, but we need to be careful!</a:t>
            </a:r>
          </a:p>
        </p:txBody>
      </p:sp>
    </p:spTree>
    <p:extLst>
      <p:ext uri="{BB962C8B-B14F-4D97-AF65-F5344CB8AC3E}">
        <p14:creationId xmlns:p14="http://schemas.microsoft.com/office/powerpoint/2010/main" val="15855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4A2A-7283-4616-ADBA-81342B32609B}"/>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930AFFF6-D12E-46CD-8117-6BB444A89E64}"/>
              </a:ext>
            </a:extLst>
          </p:cNvPr>
          <p:cNvSpPr>
            <a:spLocks noGrp="1"/>
          </p:cNvSpPr>
          <p:nvPr>
            <p:ph idx="1"/>
          </p:nvPr>
        </p:nvSpPr>
        <p:spPr/>
        <p:txBody>
          <a:bodyPr/>
          <a:lstStyle/>
          <a:p>
            <a:r>
              <a:rPr lang="en-US" dirty="0"/>
              <a:t>Dataset: large groups of separate but related information.</a:t>
            </a:r>
          </a:p>
          <a:p>
            <a:r>
              <a:rPr lang="en-US" dirty="0"/>
              <a:t>For example the following might be a dataset of marathon times.</a:t>
            </a:r>
          </a:p>
          <a:p>
            <a:endParaRPr lang="en-US" dirty="0"/>
          </a:p>
          <a:p>
            <a:endParaRPr lang="en-US" dirty="0"/>
          </a:p>
          <a:p>
            <a:endParaRPr lang="en-US" dirty="0"/>
          </a:p>
          <a:p>
            <a:endParaRPr lang="en-US" dirty="0"/>
          </a:p>
          <a:p>
            <a:endParaRPr lang="en-US" dirty="0"/>
          </a:p>
          <a:p>
            <a:r>
              <a:rPr lang="en-US" dirty="0"/>
              <a:t>What can we do with this data? Try and predict people’s marathon times? Predict if someone is a smoker or not? </a:t>
            </a:r>
          </a:p>
        </p:txBody>
      </p:sp>
      <p:graphicFrame>
        <p:nvGraphicFramePr>
          <p:cNvPr id="4" name="Table 4">
            <a:extLst>
              <a:ext uri="{FF2B5EF4-FFF2-40B4-BE49-F238E27FC236}">
                <a16:creationId xmlns:a16="http://schemas.microsoft.com/office/drawing/2014/main" id="{D22DE066-46C5-41B8-8B07-A8AB138831E9}"/>
              </a:ext>
            </a:extLst>
          </p:cNvPr>
          <p:cNvGraphicFramePr>
            <a:graphicFrameLocks noGrp="1"/>
          </p:cNvGraphicFramePr>
          <p:nvPr/>
        </p:nvGraphicFramePr>
        <p:xfrm>
          <a:off x="2236187" y="2810152"/>
          <a:ext cx="8128000" cy="1752600"/>
        </p:xfrm>
        <a:graphic>
          <a:graphicData uri="http://schemas.openxmlformats.org/drawingml/2006/table">
            <a:tbl>
              <a:tblPr firstRow="1" bandRow="1">
                <a:tableStyleId>{2A488322-F2BA-4B5B-9748-0D474271808F}</a:tableStyleId>
              </a:tblPr>
              <a:tblGrid>
                <a:gridCol w="1625600">
                  <a:extLst>
                    <a:ext uri="{9D8B030D-6E8A-4147-A177-3AD203B41FA5}">
                      <a16:colId xmlns:a16="http://schemas.microsoft.com/office/drawing/2014/main" val="1219703903"/>
                    </a:ext>
                  </a:extLst>
                </a:gridCol>
                <a:gridCol w="1625600">
                  <a:extLst>
                    <a:ext uri="{9D8B030D-6E8A-4147-A177-3AD203B41FA5}">
                      <a16:colId xmlns:a16="http://schemas.microsoft.com/office/drawing/2014/main" val="1852726279"/>
                    </a:ext>
                  </a:extLst>
                </a:gridCol>
                <a:gridCol w="1625600">
                  <a:extLst>
                    <a:ext uri="{9D8B030D-6E8A-4147-A177-3AD203B41FA5}">
                      <a16:colId xmlns:a16="http://schemas.microsoft.com/office/drawing/2014/main" val="3855045353"/>
                    </a:ext>
                  </a:extLst>
                </a:gridCol>
                <a:gridCol w="1625600">
                  <a:extLst>
                    <a:ext uri="{9D8B030D-6E8A-4147-A177-3AD203B41FA5}">
                      <a16:colId xmlns:a16="http://schemas.microsoft.com/office/drawing/2014/main" val="4092040468"/>
                    </a:ext>
                  </a:extLst>
                </a:gridCol>
                <a:gridCol w="1625600">
                  <a:extLst>
                    <a:ext uri="{9D8B030D-6E8A-4147-A177-3AD203B41FA5}">
                      <a16:colId xmlns:a16="http://schemas.microsoft.com/office/drawing/2014/main" val="2651446256"/>
                    </a:ext>
                  </a:extLst>
                </a:gridCol>
              </a:tblGrid>
              <a:tr h="370840">
                <a:tc>
                  <a:txBody>
                    <a:bodyPr/>
                    <a:lstStyle/>
                    <a:p>
                      <a:r>
                        <a:rPr lang="en-CA" dirty="0"/>
                        <a:t>Age</a:t>
                      </a:r>
                    </a:p>
                  </a:txBody>
                  <a:tcPr/>
                </a:tc>
                <a:tc>
                  <a:txBody>
                    <a:bodyPr/>
                    <a:lstStyle/>
                    <a:p>
                      <a:r>
                        <a:rPr lang="en-CA" dirty="0"/>
                        <a:t>Height</a:t>
                      </a:r>
                    </a:p>
                  </a:txBody>
                  <a:tcPr/>
                </a:tc>
                <a:tc>
                  <a:txBody>
                    <a:bodyPr/>
                    <a:lstStyle/>
                    <a:p>
                      <a:r>
                        <a:rPr lang="en-CA" dirty="0"/>
                        <a:t>Smoker</a:t>
                      </a:r>
                    </a:p>
                  </a:txBody>
                  <a:tcPr/>
                </a:tc>
                <a:tc>
                  <a:txBody>
                    <a:bodyPr/>
                    <a:lstStyle/>
                    <a:p>
                      <a:r>
                        <a:rPr lang="en-CA" dirty="0"/>
                        <a:t># of Past Marathons</a:t>
                      </a:r>
                    </a:p>
                  </a:txBody>
                  <a:tcPr/>
                </a:tc>
                <a:tc>
                  <a:txBody>
                    <a:bodyPr/>
                    <a:lstStyle/>
                    <a:p>
                      <a:r>
                        <a:rPr lang="en-CA" dirty="0"/>
                        <a:t>Marathon Time</a:t>
                      </a:r>
                    </a:p>
                  </a:txBody>
                  <a:tcPr/>
                </a:tc>
                <a:extLst>
                  <a:ext uri="{0D108BD9-81ED-4DB2-BD59-A6C34878D82A}">
                    <a16:rowId xmlns:a16="http://schemas.microsoft.com/office/drawing/2014/main" val="1927129095"/>
                  </a:ext>
                </a:extLst>
              </a:tr>
              <a:tr h="370840">
                <a:tc>
                  <a:txBody>
                    <a:bodyPr/>
                    <a:lstStyle/>
                    <a:p>
                      <a:r>
                        <a:rPr lang="en-CA" dirty="0"/>
                        <a:t>32</a:t>
                      </a:r>
                    </a:p>
                  </a:txBody>
                  <a:tcPr/>
                </a:tc>
                <a:tc>
                  <a:txBody>
                    <a:bodyPr/>
                    <a:lstStyle/>
                    <a:p>
                      <a:r>
                        <a:rPr lang="en-CA" dirty="0"/>
                        <a:t>1.8m</a:t>
                      </a:r>
                    </a:p>
                  </a:txBody>
                  <a:tcPr/>
                </a:tc>
                <a:tc>
                  <a:txBody>
                    <a:bodyPr/>
                    <a:lstStyle/>
                    <a:p>
                      <a:r>
                        <a:rPr lang="en-CA" dirty="0"/>
                        <a:t>Yes</a:t>
                      </a:r>
                    </a:p>
                  </a:txBody>
                  <a:tcPr/>
                </a:tc>
                <a:tc>
                  <a:txBody>
                    <a:bodyPr/>
                    <a:lstStyle/>
                    <a:p>
                      <a:r>
                        <a:rPr lang="en-CA" dirty="0"/>
                        <a:t>0</a:t>
                      </a:r>
                    </a:p>
                  </a:txBody>
                  <a:tcPr/>
                </a:tc>
                <a:tc>
                  <a:txBody>
                    <a:bodyPr/>
                    <a:lstStyle/>
                    <a:p>
                      <a:r>
                        <a:rPr lang="en-CA" dirty="0"/>
                        <a:t>4.8h</a:t>
                      </a:r>
                    </a:p>
                  </a:txBody>
                  <a:tcPr/>
                </a:tc>
                <a:extLst>
                  <a:ext uri="{0D108BD9-81ED-4DB2-BD59-A6C34878D82A}">
                    <a16:rowId xmlns:a16="http://schemas.microsoft.com/office/drawing/2014/main" val="83926294"/>
                  </a:ext>
                </a:extLst>
              </a:tr>
              <a:tr h="370840">
                <a:tc>
                  <a:txBody>
                    <a:bodyPr/>
                    <a:lstStyle/>
                    <a:p>
                      <a:r>
                        <a:rPr lang="en-CA" dirty="0"/>
                        <a:t>19</a:t>
                      </a:r>
                    </a:p>
                  </a:txBody>
                  <a:tcPr/>
                </a:tc>
                <a:tc>
                  <a:txBody>
                    <a:bodyPr/>
                    <a:lstStyle/>
                    <a:p>
                      <a:r>
                        <a:rPr lang="en-CA" dirty="0"/>
                        <a:t>1.6m</a:t>
                      </a:r>
                    </a:p>
                  </a:txBody>
                  <a:tcPr/>
                </a:tc>
                <a:tc>
                  <a:txBody>
                    <a:bodyPr/>
                    <a:lstStyle/>
                    <a:p>
                      <a:r>
                        <a:rPr lang="en-CA" dirty="0"/>
                        <a:t>No</a:t>
                      </a:r>
                    </a:p>
                  </a:txBody>
                  <a:tcPr/>
                </a:tc>
                <a:tc>
                  <a:txBody>
                    <a:bodyPr/>
                    <a:lstStyle/>
                    <a:p>
                      <a:r>
                        <a:rPr lang="en-CA" dirty="0"/>
                        <a:t>3</a:t>
                      </a:r>
                    </a:p>
                  </a:txBody>
                  <a:tcPr/>
                </a:tc>
                <a:tc>
                  <a:txBody>
                    <a:bodyPr/>
                    <a:lstStyle/>
                    <a:p>
                      <a:r>
                        <a:rPr lang="en-CA" dirty="0"/>
                        <a:t>4h</a:t>
                      </a:r>
                    </a:p>
                  </a:txBody>
                  <a:tcPr/>
                </a:tc>
                <a:extLst>
                  <a:ext uri="{0D108BD9-81ED-4DB2-BD59-A6C34878D82A}">
                    <a16:rowId xmlns:a16="http://schemas.microsoft.com/office/drawing/2014/main" val="2668518903"/>
                  </a:ext>
                </a:extLst>
              </a:tr>
              <a:tr h="370840">
                <a:tc>
                  <a:txBody>
                    <a:bodyPr/>
                    <a:lstStyle/>
                    <a:p>
                      <a:r>
                        <a:rPr lang="en-CA" dirty="0"/>
                        <a:t>65</a:t>
                      </a:r>
                    </a:p>
                  </a:txBody>
                  <a:tcPr/>
                </a:tc>
                <a:tc>
                  <a:txBody>
                    <a:bodyPr/>
                    <a:lstStyle/>
                    <a:p>
                      <a:r>
                        <a:rPr lang="en-CA" dirty="0"/>
                        <a:t>1.4m</a:t>
                      </a:r>
                    </a:p>
                  </a:txBody>
                  <a:tcPr/>
                </a:tc>
                <a:tc>
                  <a:txBody>
                    <a:bodyPr/>
                    <a:lstStyle/>
                    <a:p>
                      <a:r>
                        <a:rPr lang="en-CA" dirty="0"/>
                        <a:t>No</a:t>
                      </a:r>
                    </a:p>
                  </a:txBody>
                  <a:tcPr/>
                </a:tc>
                <a:tc>
                  <a:txBody>
                    <a:bodyPr/>
                    <a:lstStyle/>
                    <a:p>
                      <a:r>
                        <a:rPr lang="en-CA" dirty="0"/>
                        <a:t>4</a:t>
                      </a:r>
                    </a:p>
                  </a:txBody>
                  <a:tcPr/>
                </a:tc>
                <a:tc>
                  <a:txBody>
                    <a:bodyPr/>
                    <a:lstStyle/>
                    <a:p>
                      <a:r>
                        <a:rPr lang="en-CA" dirty="0"/>
                        <a:t>5h</a:t>
                      </a:r>
                    </a:p>
                  </a:txBody>
                  <a:tcPr/>
                </a:tc>
                <a:extLst>
                  <a:ext uri="{0D108BD9-81ED-4DB2-BD59-A6C34878D82A}">
                    <a16:rowId xmlns:a16="http://schemas.microsoft.com/office/drawing/2014/main" val="1509278551"/>
                  </a:ext>
                </a:extLst>
              </a:tr>
            </a:tbl>
          </a:graphicData>
        </a:graphic>
      </p:graphicFrame>
    </p:spTree>
    <p:extLst>
      <p:ext uri="{BB962C8B-B14F-4D97-AF65-F5344CB8AC3E}">
        <p14:creationId xmlns:p14="http://schemas.microsoft.com/office/powerpoint/2010/main" val="261650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70E3B9D4-2FEE-4A54-B9D6-8B78143E2D7C}"/>
              </a:ext>
            </a:extLst>
          </p:cNvPr>
          <p:cNvPicPr>
            <a:picLocks noGrp="1" noChangeAspect="1"/>
          </p:cNvPicPr>
          <p:nvPr>
            <p:ph idx="1"/>
          </p:nvPr>
        </p:nvPicPr>
        <p:blipFill rotWithShape="1">
          <a:blip r:embed="rId2">
            <a:grayscl/>
            <a:extLst>
              <a:ext uri="{28A0092B-C50C-407E-A947-70E740481C1C}">
                <a14:useLocalDpi xmlns:a14="http://schemas.microsoft.com/office/drawing/2010/main" val="0"/>
              </a:ext>
            </a:extLst>
          </a:blip>
          <a:srcRect l="15330" b="11067"/>
          <a:stretch/>
        </p:blipFill>
        <p:spPr>
          <a:xfrm>
            <a:off x="1660124" y="1386323"/>
            <a:ext cx="5290586" cy="4162221"/>
          </a:xfrm>
        </p:spPr>
      </p:pic>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1477328"/>
          </a:xfrm>
          <a:prstGeom prst="rect">
            <a:avLst/>
          </a:prstGeom>
          <a:noFill/>
        </p:spPr>
        <p:txBody>
          <a:bodyPr wrap="square" rtlCol="0">
            <a:spAutoFit/>
          </a:bodyPr>
          <a:lstStyle/>
          <a:p>
            <a:r>
              <a:rPr lang="en-CA" dirty="0"/>
              <a:t>Suppose we had a list of points with two features (x and y)</a:t>
            </a:r>
          </a:p>
          <a:p>
            <a:endParaRPr lang="en-CA" dirty="0"/>
          </a:p>
          <a:p>
            <a:r>
              <a:rPr lang="en-CA" dirty="0"/>
              <a:t>Without any analysis this is just a scatter of data!</a:t>
            </a:r>
          </a:p>
        </p:txBody>
      </p:sp>
    </p:spTree>
    <p:extLst>
      <p:ext uri="{BB962C8B-B14F-4D97-AF65-F5344CB8AC3E}">
        <p14:creationId xmlns:p14="http://schemas.microsoft.com/office/powerpoint/2010/main" val="232174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70E3B9D4-2FEE-4A54-B9D6-8B78143E2D7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5330" b="11067"/>
          <a:stretch/>
        </p:blipFill>
        <p:spPr>
          <a:xfrm>
            <a:off x="1660124" y="1386323"/>
            <a:ext cx="5290586" cy="4162221"/>
          </a:xfrm>
        </p:spPr>
      </p:pic>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3970318"/>
          </a:xfrm>
          <a:prstGeom prst="rect">
            <a:avLst/>
          </a:prstGeom>
          <a:noFill/>
        </p:spPr>
        <p:txBody>
          <a:bodyPr wrap="square" rtlCol="0">
            <a:spAutoFit/>
          </a:bodyPr>
          <a:lstStyle/>
          <a:p>
            <a:r>
              <a:rPr lang="en-CA" dirty="0"/>
              <a:t>By finding the </a:t>
            </a:r>
            <a:r>
              <a:rPr lang="en-CA" b="1" i="1" dirty="0">
                <a:solidFill>
                  <a:schemeClr val="accent2"/>
                </a:solidFill>
              </a:rPr>
              <a:t>fit</a:t>
            </a:r>
            <a:r>
              <a:rPr lang="en-CA" dirty="0"/>
              <a:t> we can determine if there is a correlation between two variables.</a:t>
            </a:r>
          </a:p>
          <a:p>
            <a:endParaRPr lang="en-CA" dirty="0"/>
          </a:p>
          <a:p>
            <a:r>
              <a:rPr lang="en-CA" dirty="0"/>
              <a:t>Using stats we can also determine how good this fit is. (The </a:t>
            </a:r>
            <a:r>
              <a:rPr lang="en-CA" dirty="0" err="1"/>
              <a:t>r-value</a:t>
            </a:r>
            <a:r>
              <a:rPr lang="en-CA" dirty="0"/>
              <a:t>)</a:t>
            </a:r>
          </a:p>
          <a:p>
            <a:endParaRPr lang="en-CA" dirty="0"/>
          </a:p>
          <a:p>
            <a:r>
              <a:rPr lang="en-CA" dirty="0"/>
              <a:t>If an increase in x corresponds to an increase in y, then x and y are </a:t>
            </a:r>
          </a:p>
          <a:p>
            <a:r>
              <a:rPr lang="en-CA" b="1" i="1" dirty="0">
                <a:solidFill>
                  <a:schemeClr val="accent2"/>
                </a:solidFill>
              </a:rPr>
              <a:t>positively correlated.</a:t>
            </a:r>
          </a:p>
          <a:p>
            <a:endParaRPr lang="en-CA" dirty="0"/>
          </a:p>
          <a:p>
            <a:r>
              <a:rPr lang="en-CA" dirty="0"/>
              <a:t>If an increase in x corresponds to a decrease in y, then x and y are </a:t>
            </a:r>
            <a:r>
              <a:rPr lang="en-CA" b="1" i="1" dirty="0">
                <a:solidFill>
                  <a:schemeClr val="accent3"/>
                </a:solidFill>
              </a:rPr>
              <a:t>negatively correlated</a:t>
            </a:r>
            <a:r>
              <a:rPr lang="en-CA" dirty="0"/>
              <a:t>. </a:t>
            </a:r>
          </a:p>
        </p:txBody>
      </p:sp>
    </p:spTree>
    <p:extLst>
      <p:ext uri="{BB962C8B-B14F-4D97-AF65-F5344CB8AC3E}">
        <p14:creationId xmlns:p14="http://schemas.microsoft.com/office/powerpoint/2010/main" val="2916725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70E3B9D4-2FEE-4A54-B9D6-8B78143E2D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37" y="1386323"/>
            <a:ext cx="6248473" cy="4680180"/>
          </a:xfrm>
        </p:spPr>
      </p:pic>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1477328"/>
          </a:xfrm>
          <a:prstGeom prst="rect">
            <a:avLst/>
          </a:prstGeom>
          <a:noFill/>
        </p:spPr>
        <p:txBody>
          <a:bodyPr wrap="square" rtlCol="0">
            <a:spAutoFit/>
          </a:bodyPr>
          <a:lstStyle/>
          <a:p>
            <a:r>
              <a:rPr lang="en-CA" dirty="0"/>
              <a:t>By adding labelled </a:t>
            </a:r>
            <a:r>
              <a:rPr lang="en-CA" b="1" i="1" dirty="0">
                <a:solidFill>
                  <a:schemeClr val="accent2"/>
                </a:solidFill>
              </a:rPr>
              <a:t>Axis</a:t>
            </a:r>
            <a:r>
              <a:rPr lang="en-CA" dirty="0"/>
              <a:t> we now see that this data has meaning.</a:t>
            </a:r>
          </a:p>
          <a:p>
            <a:endParaRPr lang="en-CA" dirty="0"/>
          </a:p>
          <a:p>
            <a:r>
              <a:rPr lang="en-CA" dirty="0"/>
              <a:t>Here we see that Life Expectancy and Salary are </a:t>
            </a:r>
            <a:r>
              <a:rPr lang="en-CA" b="1" i="1" dirty="0">
                <a:solidFill>
                  <a:schemeClr val="accent3"/>
                </a:solidFill>
              </a:rPr>
              <a:t>Positively Correlated</a:t>
            </a:r>
            <a:r>
              <a:rPr lang="en-CA" dirty="0"/>
              <a:t>.</a:t>
            </a:r>
          </a:p>
        </p:txBody>
      </p:sp>
    </p:spTree>
    <p:extLst>
      <p:ext uri="{BB962C8B-B14F-4D97-AF65-F5344CB8AC3E}">
        <p14:creationId xmlns:p14="http://schemas.microsoft.com/office/powerpoint/2010/main" val="4109223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70E3B9D4-2FEE-4A54-B9D6-8B78143E2D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2237" y="1386323"/>
            <a:ext cx="6248473" cy="4680180"/>
          </a:xfrm>
        </p:spPr>
      </p:pic>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1477328"/>
          </a:xfrm>
          <a:prstGeom prst="rect">
            <a:avLst/>
          </a:prstGeom>
          <a:noFill/>
        </p:spPr>
        <p:txBody>
          <a:bodyPr wrap="square" rtlCol="0">
            <a:spAutoFit/>
          </a:bodyPr>
          <a:lstStyle/>
          <a:p>
            <a:r>
              <a:rPr lang="en-CA" dirty="0"/>
              <a:t>By adding labelled </a:t>
            </a:r>
            <a:r>
              <a:rPr lang="en-CA" b="1" i="1" dirty="0">
                <a:solidFill>
                  <a:schemeClr val="accent2"/>
                </a:solidFill>
              </a:rPr>
              <a:t>Axis</a:t>
            </a:r>
            <a:r>
              <a:rPr lang="en-CA" dirty="0"/>
              <a:t> we now see that this data has meaning.</a:t>
            </a:r>
          </a:p>
          <a:p>
            <a:endParaRPr lang="en-CA" dirty="0"/>
          </a:p>
          <a:p>
            <a:r>
              <a:rPr lang="en-CA" dirty="0"/>
              <a:t>Here we see that Life Expectancy and Salary are </a:t>
            </a:r>
            <a:r>
              <a:rPr lang="en-CA" b="1" i="1" dirty="0">
                <a:solidFill>
                  <a:schemeClr val="accent3"/>
                </a:solidFill>
              </a:rPr>
              <a:t>Positively Correlated</a:t>
            </a:r>
            <a:r>
              <a:rPr lang="en-CA" dirty="0"/>
              <a:t>.</a:t>
            </a:r>
          </a:p>
        </p:txBody>
      </p:sp>
    </p:spTree>
    <p:extLst>
      <p:ext uri="{BB962C8B-B14F-4D97-AF65-F5344CB8AC3E}">
        <p14:creationId xmlns:p14="http://schemas.microsoft.com/office/powerpoint/2010/main" val="1885579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C9F28927-1E92-40D8-86C1-3DF60E44FB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012" y="1265386"/>
            <a:ext cx="6456868" cy="4897891"/>
          </a:xfrm>
          <a:prstGeom prst="rect">
            <a:avLst/>
          </a:prstGeom>
        </p:spPr>
      </p:pic>
      <p:sp>
        <p:nvSpPr>
          <p:cNvPr id="6" name="TextBox 5">
            <a:extLst>
              <a:ext uri="{FF2B5EF4-FFF2-40B4-BE49-F238E27FC236}">
                <a16:creationId xmlns:a16="http://schemas.microsoft.com/office/drawing/2014/main" id="{F759B5FE-5F5F-47EB-B460-3F0FAA36CFE3}"/>
              </a:ext>
            </a:extLst>
          </p:cNvPr>
          <p:cNvSpPr txBox="1"/>
          <p:nvPr/>
        </p:nvSpPr>
        <p:spPr>
          <a:xfrm>
            <a:off x="6805334" y="1622323"/>
            <a:ext cx="3960990" cy="1477328"/>
          </a:xfrm>
          <a:prstGeom prst="rect">
            <a:avLst/>
          </a:prstGeom>
          <a:noFill/>
        </p:spPr>
        <p:txBody>
          <a:bodyPr wrap="square" rtlCol="0">
            <a:spAutoFit/>
          </a:bodyPr>
          <a:lstStyle/>
          <a:p>
            <a:r>
              <a:rPr lang="en-CA" dirty="0"/>
              <a:t>Using this fit we can then estimate the life expectancy based on someone’s salary!</a:t>
            </a:r>
          </a:p>
          <a:p>
            <a:endParaRPr lang="en-CA" dirty="0"/>
          </a:p>
          <a:p>
            <a:r>
              <a:rPr lang="en-CA" dirty="0"/>
              <a:t>This is called a </a:t>
            </a:r>
            <a:r>
              <a:rPr lang="en-CA" b="1" i="1" dirty="0">
                <a:solidFill>
                  <a:schemeClr val="accent3"/>
                </a:solidFill>
              </a:rPr>
              <a:t>regression</a:t>
            </a:r>
            <a:r>
              <a:rPr lang="en-CA" b="1" i="1" dirty="0"/>
              <a:t> </a:t>
            </a:r>
            <a:r>
              <a:rPr lang="en-CA" dirty="0"/>
              <a:t>task.</a:t>
            </a:r>
          </a:p>
        </p:txBody>
      </p:sp>
    </p:spTree>
    <p:extLst>
      <p:ext uri="{BB962C8B-B14F-4D97-AF65-F5344CB8AC3E}">
        <p14:creationId xmlns:p14="http://schemas.microsoft.com/office/powerpoint/2010/main" val="18787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3EE3-8B6A-4708-A076-6FC0AFA601A2}"/>
              </a:ext>
            </a:extLst>
          </p:cNvPr>
          <p:cNvSpPr>
            <a:spLocks noGrp="1"/>
          </p:cNvSpPr>
          <p:nvPr>
            <p:ph type="title"/>
          </p:nvPr>
        </p:nvSpPr>
        <p:spPr/>
        <p:txBody>
          <a:bodyPr/>
          <a:lstStyle/>
          <a:p>
            <a:r>
              <a:rPr lang="en-CA" dirty="0"/>
              <a:t>Correlation</a:t>
            </a:r>
          </a:p>
        </p:txBody>
      </p:sp>
      <p:sp>
        <p:nvSpPr>
          <p:cNvPr id="3" name="Content Placeholder 2">
            <a:extLst>
              <a:ext uri="{FF2B5EF4-FFF2-40B4-BE49-F238E27FC236}">
                <a16:creationId xmlns:a16="http://schemas.microsoft.com/office/drawing/2014/main" id="{E238F9A4-142B-4C64-8F70-63A26FB5F982}"/>
              </a:ext>
            </a:extLst>
          </p:cNvPr>
          <p:cNvSpPr>
            <a:spLocks noGrp="1"/>
          </p:cNvSpPr>
          <p:nvPr>
            <p:ph idx="1"/>
          </p:nvPr>
        </p:nvSpPr>
        <p:spPr/>
        <p:txBody>
          <a:bodyPr/>
          <a:lstStyle/>
          <a:p>
            <a:r>
              <a:rPr lang="en-CA" dirty="0"/>
              <a:t>Correlation: How much two variables change in a similar way.</a:t>
            </a:r>
          </a:p>
          <a:p>
            <a:pPr lvl="1"/>
            <a:r>
              <a:rPr lang="en-CA" dirty="0"/>
              <a:t>Often computed with an R-score (no not that R-score).</a:t>
            </a:r>
          </a:p>
          <a:p>
            <a:pPr lvl="1"/>
            <a:r>
              <a:rPr lang="en-CA" dirty="0"/>
              <a:t>R = 1.0 </a:t>
            </a:r>
            <a:r>
              <a:rPr lang="en-CA" dirty="0">
                <a:sym typeface="Wingdings" panose="05000000000000000000" pitchFamily="2" charset="2"/>
              </a:rPr>
              <a:t> Perfect Positive Correlation (increase in x = increase in y)</a:t>
            </a:r>
          </a:p>
          <a:p>
            <a:pPr lvl="1"/>
            <a:r>
              <a:rPr lang="en-CA" dirty="0">
                <a:sym typeface="Wingdings" panose="05000000000000000000" pitchFamily="2" charset="2"/>
              </a:rPr>
              <a:t>R = -1.0  Perfect Negative Correlation (increase in x = decrease in y)</a:t>
            </a:r>
          </a:p>
          <a:p>
            <a:pPr lvl="1"/>
            <a:r>
              <a:rPr lang="en-CA" dirty="0">
                <a:sym typeface="Wingdings" panose="05000000000000000000" pitchFamily="2" charset="2"/>
              </a:rPr>
              <a:t>R = 0  No Correlation</a:t>
            </a:r>
            <a:endParaRPr lang="en-CA" dirty="0">
              <a:hlinkClick r:id="" action="ppaction://noaction"/>
            </a:endParaRPr>
          </a:p>
          <a:p>
            <a:pPr lvl="1"/>
            <a:r>
              <a:rPr lang="en-CA" dirty="0">
                <a:hlinkClick r:id="" action="ppaction://noaction"/>
              </a:rPr>
              <a:t>https://www.tylervigen.com/spurious-correlations</a:t>
            </a:r>
            <a:endParaRPr lang="en-CA" dirty="0"/>
          </a:p>
          <a:p>
            <a:pPr lvl="1"/>
            <a:endParaRPr lang="en-CA" dirty="0"/>
          </a:p>
        </p:txBody>
      </p:sp>
    </p:spTree>
    <p:extLst>
      <p:ext uri="{BB962C8B-B14F-4D97-AF65-F5344CB8AC3E}">
        <p14:creationId xmlns:p14="http://schemas.microsoft.com/office/powerpoint/2010/main" val="505308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f509efe8-775d-41e4-9688-2bc6f8da1f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4EE05596A9334A835CD0F20A596944" ma:contentTypeVersion="10" ma:contentTypeDescription="Create a new document." ma:contentTypeScope="" ma:versionID="56732e1107112a231b0c29619a5e0430">
  <xsd:schema xmlns:xsd="http://www.w3.org/2001/XMLSchema" xmlns:xs="http://www.w3.org/2001/XMLSchema" xmlns:p="http://schemas.microsoft.com/office/2006/metadata/properties" xmlns:ns3="f509efe8-775d-41e4-9688-2bc6f8da1f53" targetNamespace="http://schemas.microsoft.com/office/2006/metadata/properties" ma:root="true" ma:fieldsID="373c9034b7835b259436e06f5159aa96" ns3:_="">
    <xsd:import namespace="f509efe8-775d-41e4-9688-2bc6f8da1f5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09efe8-775d-41e4-9688-2bc6f8da1f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5F0084-4C7E-4145-9177-378FF1CD6191}">
  <ds:schemaRefs>
    <ds:schemaRef ds:uri="http://schemas.microsoft.com/sharepoint/v3/contenttype/forms"/>
  </ds:schemaRefs>
</ds:datastoreItem>
</file>

<file path=customXml/itemProps2.xml><?xml version="1.0" encoding="utf-8"?>
<ds:datastoreItem xmlns:ds="http://schemas.openxmlformats.org/officeDocument/2006/customXml" ds:itemID="{4A2B3F2A-548E-44B3-88F7-428A5448F1CA}">
  <ds:schemaRefs>
    <ds:schemaRef ds:uri="http://schemas.openxmlformats.org/package/2006/metadata/core-properties"/>
    <ds:schemaRef ds:uri="http://schemas.microsoft.com/office/2006/documentManagement/types"/>
    <ds:schemaRef ds:uri="http://purl.org/dc/dcmitype/"/>
    <ds:schemaRef ds:uri="f509efe8-775d-41e4-9688-2bc6f8da1f53"/>
    <ds:schemaRef ds:uri="http://www.w3.org/XML/1998/namespace"/>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9317C6B-32C1-4744-8B3F-FB364CFCF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09efe8-775d-41e4-9688-2bc6f8da1f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Slate</Template>
  <TotalTime>11630</TotalTime>
  <Words>1551</Words>
  <Application>Microsoft Macintosh PowerPoint</Application>
  <PresentationFormat>Widescreen</PresentationFormat>
  <Paragraphs>163</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Calisto MT</vt:lpstr>
      <vt:lpstr>Wingdings 2</vt:lpstr>
      <vt:lpstr>Slate</vt:lpstr>
      <vt:lpstr>AI and ML Primer </vt:lpstr>
      <vt:lpstr>Agenda</vt:lpstr>
      <vt:lpstr>Data Analysis</vt:lpstr>
      <vt:lpstr>PowerPoint Presentation</vt:lpstr>
      <vt:lpstr>PowerPoint Presentation</vt:lpstr>
      <vt:lpstr>PowerPoint Presentation</vt:lpstr>
      <vt:lpstr>PowerPoint Presentation</vt:lpstr>
      <vt:lpstr>PowerPoint Presentation</vt:lpstr>
      <vt:lpstr>Correlation</vt:lpstr>
      <vt:lpstr>Correlation v Causation</vt:lpstr>
      <vt:lpstr>Beware Misleading Graphs!</vt:lpstr>
      <vt:lpstr>PowerPoint Presentation</vt:lpstr>
      <vt:lpstr>PowerPoint Presentation</vt:lpstr>
      <vt:lpstr>PowerPoint Presentation</vt:lpstr>
      <vt:lpstr>PowerPoint Presentation</vt:lpstr>
      <vt:lpstr>It’s not always Easy!</vt:lpstr>
      <vt:lpstr>Types of Learning</vt:lpstr>
      <vt:lpstr>Training Supervised Models</vt:lpstr>
      <vt:lpstr>Overfitting</vt:lpstr>
      <vt:lpstr>Forecasting and Prediction</vt:lpstr>
      <vt:lpstr>Bias</vt:lpstr>
      <vt:lpstr>Natural Language Processing</vt:lpstr>
      <vt:lpstr>Natural Language Processing</vt:lpstr>
      <vt:lpstr>Computer Vision</vt:lpstr>
      <vt:lpstr>Recommender Systems</vt:lpstr>
      <vt:lpstr>Where does Data come from?</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Bodzay</dc:creator>
  <cp:lastModifiedBy>Robert Stephens</cp:lastModifiedBy>
  <cp:revision>4</cp:revision>
  <dcterms:created xsi:type="dcterms:W3CDTF">2023-07-17T18:51:29Z</dcterms:created>
  <dcterms:modified xsi:type="dcterms:W3CDTF">2023-08-12T19:53:27Z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0x010100D44EE05596A9334A835CD0F20A596944</vt:lpwstr>
  </property>
</Properties>
</file>