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Lst>
  <p:notesMasterIdLst>
    <p:notesMasterId r:id="rId15"/>
  </p:notesMasterIdLst>
  <p:sldIdLst>
    <p:sldId id="257" r:id="rId2"/>
    <p:sldId id="279" r:id="rId3"/>
    <p:sldId id="464" r:id="rId4"/>
    <p:sldId id="462" r:id="rId5"/>
    <p:sldId id="465" r:id="rId6"/>
    <p:sldId id="466" r:id="rId7"/>
    <p:sldId id="467" r:id="rId8"/>
    <p:sldId id="391" r:id="rId9"/>
    <p:sldId id="471" r:id="rId10"/>
    <p:sldId id="394" r:id="rId11"/>
    <p:sldId id="473" r:id="rId12"/>
    <p:sldId id="477" r:id="rId13"/>
    <p:sldId id="468" r:id="rId14"/>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8" d="100"/>
          <a:sy n="108" d="100"/>
        </p:scale>
        <p:origin x="65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CA"/>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039890E1-04AB-4075-A94A-E00C98BC5E66}" type="datetimeFigureOut">
              <a:rPr lang="en-CA" smtClean="0"/>
              <a:t>2021-04-26</a:t>
            </a:fld>
            <a:endParaRPr lang="en-CA"/>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CA"/>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CA"/>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5885FCEB-F351-4C9C-93BF-A2AAF1E1CBC7}" type="slidenum">
              <a:rPr lang="en-CA" smtClean="0"/>
              <a:t>‹#›</a:t>
            </a:fld>
            <a:endParaRPr lang="en-CA"/>
          </a:p>
        </p:txBody>
      </p:sp>
    </p:spTree>
    <p:extLst>
      <p:ext uri="{BB962C8B-B14F-4D97-AF65-F5344CB8AC3E}">
        <p14:creationId xmlns:p14="http://schemas.microsoft.com/office/powerpoint/2010/main" val="23116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885FCEB-F351-4C9C-93BF-A2AAF1E1CBC7}" type="slidenum">
              <a:rPr lang="en-CA" smtClean="0"/>
              <a:t>1</a:t>
            </a:fld>
            <a:endParaRPr lang="en-CA"/>
          </a:p>
        </p:txBody>
      </p:sp>
    </p:spTree>
    <p:extLst>
      <p:ext uri="{BB962C8B-B14F-4D97-AF65-F5344CB8AC3E}">
        <p14:creationId xmlns:p14="http://schemas.microsoft.com/office/powerpoint/2010/main" val="1233220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885FCEB-F351-4C9C-93BF-A2AAF1E1CBC7}" type="slidenum">
              <a:rPr lang="en-CA" smtClean="0"/>
              <a:t>2</a:t>
            </a:fld>
            <a:endParaRPr lang="en-CA"/>
          </a:p>
        </p:txBody>
      </p:sp>
    </p:spTree>
    <p:extLst>
      <p:ext uri="{BB962C8B-B14F-4D97-AF65-F5344CB8AC3E}">
        <p14:creationId xmlns:p14="http://schemas.microsoft.com/office/powerpoint/2010/main" val="2773533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https://www.youtube.com/watch?v=3wLqsRLvV-c</a:t>
            </a:r>
          </a:p>
        </p:txBody>
      </p:sp>
      <p:sp>
        <p:nvSpPr>
          <p:cNvPr id="4" name="Slide Number Placeholder 3"/>
          <p:cNvSpPr>
            <a:spLocks noGrp="1"/>
          </p:cNvSpPr>
          <p:nvPr>
            <p:ph type="sldNum" sz="quarter" idx="5"/>
          </p:nvPr>
        </p:nvSpPr>
        <p:spPr/>
        <p:txBody>
          <a:bodyPr/>
          <a:lstStyle/>
          <a:p>
            <a:fld id="{5885FCEB-F351-4C9C-93BF-A2AAF1E1CBC7}" type="slidenum">
              <a:rPr lang="en-CA" smtClean="0"/>
              <a:t>3</a:t>
            </a:fld>
            <a:endParaRPr lang="en-CA"/>
          </a:p>
        </p:txBody>
      </p:sp>
    </p:spTree>
    <p:extLst>
      <p:ext uri="{BB962C8B-B14F-4D97-AF65-F5344CB8AC3E}">
        <p14:creationId xmlns:p14="http://schemas.microsoft.com/office/powerpoint/2010/main" val="2998411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885FCEB-F351-4C9C-93BF-A2AAF1E1CBC7}" type="slidenum">
              <a:rPr lang="en-CA" smtClean="0"/>
              <a:t>4</a:t>
            </a:fld>
            <a:endParaRPr lang="en-CA"/>
          </a:p>
        </p:txBody>
      </p:sp>
    </p:spTree>
    <p:extLst>
      <p:ext uri="{BB962C8B-B14F-4D97-AF65-F5344CB8AC3E}">
        <p14:creationId xmlns:p14="http://schemas.microsoft.com/office/powerpoint/2010/main" val="2775501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885FCEB-F351-4C9C-93BF-A2AAF1E1CBC7}" type="slidenum">
              <a:rPr lang="en-CA" smtClean="0"/>
              <a:t>5</a:t>
            </a:fld>
            <a:endParaRPr lang="en-CA"/>
          </a:p>
        </p:txBody>
      </p:sp>
    </p:spTree>
    <p:extLst>
      <p:ext uri="{BB962C8B-B14F-4D97-AF65-F5344CB8AC3E}">
        <p14:creationId xmlns:p14="http://schemas.microsoft.com/office/powerpoint/2010/main" val="3421486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885FCEB-F351-4C9C-93BF-A2AAF1E1CBC7}" type="slidenum">
              <a:rPr lang="en-CA" smtClean="0"/>
              <a:t>7</a:t>
            </a:fld>
            <a:endParaRPr lang="en-CA"/>
          </a:p>
        </p:txBody>
      </p:sp>
    </p:spTree>
    <p:extLst>
      <p:ext uri="{BB962C8B-B14F-4D97-AF65-F5344CB8AC3E}">
        <p14:creationId xmlns:p14="http://schemas.microsoft.com/office/powerpoint/2010/main" val="454067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https://www.theatlantic.com/magazine/archive/2011/03/mind-vs-machine/308386/</a:t>
            </a:r>
          </a:p>
          <a:p>
            <a:r>
              <a:rPr lang="en-CA" dirty="0"/>
              <a:t>See Robert Stephens’ portfolio for more</a:t>
            </a:r>
          </a:p>
        </p:txBody>
      </p:sp>
      <p:sp>
        <p:nvSpPr>
          <p:cNvPr id="4" name="Slide Number Placeholder 3"/>
          <p:cNvSpPr>
            <a:spLocks noGrp="1"/>
          </p:cNvSpPr>
          <p:nvPr>
            <p:ph type="sldNum" sz="quarter" idx="5"/>
          </p:nvPr>
        </p:nvSpPr>
        <p:spPr/>
        <p:txBody>
          <a:bodyPr/>
          <a:lstStyle/>
          <a:p>
            <a:fld id="{5885FCEB-F351-4C9C-93BF-A2AAF1E1CBC7}" type="slidenum">
              <a:rPr lang="en-CA" smtClean="0"/>
              <a:t>8</a:t>
            </a:fld>
            <a:endParaRPr lang="en-CA"/>
          </a:p>
        </p:txBody>
      </p:sp>
    </p:spTree>
    <p:extLst>
      <p:ext uri="{BB962C8B-B14F-4D97-AF65-F5344CB8AC3E}">
        <p14:creationId xmlns:p14="http://schemas.microsoft.com/office/powerpoint/2010/main" val="2114800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885FCEB-F351-4C9C-93BF-A2AAF1E1CBC7}" type="slidenum">
              <a:rPr lang="en-CA" smtClean="0"/>
              <a:t>11</a:t>
            </a:fld>
            <a:endParaRPr lang="en-CA"/>
          </a:p>
        </p:txBody>
      </p:sp>
    </p:spTree>
    <p:extLst>
      <p:ext uri="{BB962C8B-B14F-4D97-AF65-F5344CB8AC3E}">
        <p14:creationId xmlns:p14="http://schemas.microsoft.com/office/powerpoint/2010/main" val="3265208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https://woebothealth.com/</a:t>
            </a:r>
          </a:p>
        </p:txBody>
      </p:sp>
      <p:sp>
        <p:nvSpPr>
          <p:cNvPr id="4" name="Slide Number Placeholder 3"/>
          <p:cNvSpPr>
            <a:spLocks noGrp="1"/>
          </p:cNvSpPr>
          <p:nvPr>
            <p:ph type="sldNum" sz="quarter" idx="5"/>
          </p:nvPr>
        </p:nvSpPr>
        <p:spPr/>
        <p:txBody>
          <a:bodyPr/>
          <a:lstStyle/>
          <a:p>
            <a:fld id="{5885FCEB-F351-4C9C-93BF-A2AAF1E1CBC7}" type="slidenum">
              <a:rPr lang="en-CA" smtClean="0"/>
              <a:t>12</a:t>
            </a:fld>
            <a:endParaRPr lang="en-CA"/>
          </a:p>
        </p:txBody>
      </p:sp>
    </p:spTree>
    <p:extLst>
      <p:ext uri="{BB962C8B-B14F-4D97-AF65-F5344CB8AC3E}">
        <p14:creationId xmlns:p14="http://schemas.microsoft.com/office/powerpoint/2010/main" val="3594977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4/26/2021</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4/26/2021</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4/26/2021</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4/26/2021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4/26/2021</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4/26/2021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4/26/2021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4/26/2021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4/26/2021</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4/26/2021</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4/26/2021</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4/26/2021</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quickdraw.withgoogle.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hyperlink" Target="https://www.pandorabots.com/mitsuk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A1BA06A8-FCD5-4B9A-807E-0169A821CCB0}"/>
              </a:ext>
            </a:extLst>
          </p:cNvPr>
          <p:cNvPicPr>
            <a:picLocks noChangeAspect="1"/>
          </p:cNvPicPr>
          <p:nvPr/>
        </p:nvPicPr>
        <p:blipFill rotWithShape="1">
          <a:blip r:embed="rId3">
            <a:extLst>
              <a:ext uri="{28A0092B-C50C-407E-A947-70E740481C1C}">
                <a14:useLocalDpi xmlns:a14="http://schemas.microsoft.com/office/drawing/2010/main" val="0"/>
              </a:ext>
            </a:extLst>
          </a:blip>
          <a:srcRect t="26333" b="6310"/>
          <a:stretch/>
        </p:blipFill>
        <p:spPr>
          <a:xfrm>
            <a:off x="15" y="10"/>
            <a:ext cx="12191985" cy="4578340"/>
          </a:xfrm>
          <a:prstGeom prst="rect">
            <a:avLst/>
          </a:prstGeom>
          <a:noFill/>
        </p:spPr>
      </p:pic>
      <p:sp>
        <p:nvSpPr>
          <p:cNvPr id="2" name="Title 1">
            <a:extLst>
              <a:ext uri="{FF2B5EF4-FFF2-40B4-BE49-F238E27FC236}">
                <a16:creationId xmlns:a16="http://schemas.microsoft.com/office/drawing/2014/main" id="{78FD68DA-43BA-4508-8DE2-BA9BB7B2FA5B}"/>
              </a:ext>
            </a:extLst>
          </p:cNvPr>
          <p:cNvSpPr>
            <a:spLocks noGrp="1"/>
          </p:cNvSpPr>
          <p:nvPr>
            <p:ph type="title"/>
          </p:nvPr>
        </p:nvSpPr>
        <p:spPr>
          <a:xfrm>
            <a:off x="1141667" y="5145591"/>
            <a:ext cx="10113645" cy="743682"/>
          </a:xfrm>
        </p:spPr>
        <p:txBody>
          <a:bodyPr anchor="b">
            <a:noAutofit/>
          </a:bodyPr>
          <a:lstStyle/>
          <a:p>
            <a:br>
              <a:rPr lang="en-US" sz="2500" b="1" i="1" dirty="0"/>
            </a:br>
            <a:r>
              <a:rPr lang="en-US" sz="2500" b="1" i="1" dirty="0"/>
              <a:t>Social Problems: Sociology, Technology and Artificial Intelligence: Applying Sociological Imagination to Innovation</a:t>
            </a:r>
            <a:endParaRPr lang="en-CA" sz="2500" i="1" dirty="0"/>
          </a:p>
        </p:txBody>
      </p:sp>
      <p:sp>
        <p:nvSpPr>
          <p:cNvPr id="3" name="Subtitle 2">
            <a:extLst>
              <a:ext uri="{FF2B5EF4-FFF2-40B4-BE49-F238E27FC236}">
                <a16:creationId xmlns:a16="http://schemas.microsoft.com/office/drawing/2014/main" id="{A8E9CFF2-3777-4FF4-A759-8491175B0B7C}"/>
              </a:ext>
            </a:extLst>
          </p:cNvPr>
          <p:cNvSpPr>
            <a:spLocks noGrp="1"/>
          </p:cNvSpPr>
          <p:nvPr>
            <p:ph type="body" sz="half" idx="2"/>
          </p:nvPr>
        </p:nvSpPr>
        <p:spPr>
          <a:xfrm>
            <a:off x="1039368" y="6051532"/>
            <a:ext cx="10113264" cy="609600"/>
          </a:xfrm>
        </p:spPr>
        <p:txBody>
          <a:bodyPr>
            <a:normAutofit fontScale="92500" lnSpcReduction="10000"/>
          </a:bodyPr>
          <a:lstStyle/>
          <a:p>
            <a:r>
              <a:rPr lang="en-US" dirty="0"/>
              <a:t>Professor: Jennifer Sigouin, PhD</a:t>
            </a:r>
          </a:p>
          <a:p>
            <a:r>
              <a:rPr lang="en-US" dirty="0"/>
              <a:t>AI and the Turing Test</a:t>
            </a:r>
          </a:p>
        </p:txBody>
      </p:sp>
      <p:sp>
        <p:nvSpPr>
          <p:cNvPr id="4" name="TextBox 3">
            <a:extLst>
              <a:ext uri="{FF2B5EF4-FFF2-40B4-BE49-F238E27FC236}">
                <a16:creationId xmlns:a16="http://schemas.microsoft.com/office/drawing/2014/main" id="{1D86A93F-FC8E-436E-B739-2E6F5A65DA9F}"/>
              </a:ext>
            </a:extLst>
          </p:cNvPr>
          <p:cNvSpPr txBox="1"/>
          <p:nvPr/>
        </p:nvSpPr>
        <p:spPr>
          <a:xfrm>
            <a:off x="10608816" y="4678532"/>
            <a:ext cx="1639167" cy="646331"/>
          </a:xfrm>
          <a:prstGeom prst="rect">
            <a:avLst/>
          </a:prstGeom>
          <a:noFill/>
        </p:spPr>
        <p:txBody>
          <a:bodyPr wrap="none" rtlCol="0">
            <a:spAutoFit/>
          </a:bodyPr>
          <a:lstStyle/>
          <a:p>
            <a:r>
              <a:rPr lang="en-CA" sz="1200" dirty="0">
                <a:solidFill>
                  <a:schemeClr val="bg1"/>
                </a:solidFill>
              </a:rPr>
              <a:t>Image: </a:t>
            </a:r>
          </a:p>
          <a:p>
            <a:r>
              <a:rPr lang="en-CA" sz="1200" dirty="0">
                <a:solidFill>
                  <a:schemeClr val="bg1"/>
                </a:solidFill>
              </a:rPr>
              <a:t>ghananewsonline.com</a:t>
            </a:r>
          </a:p>
          <a:p>
            <a:endParaRPr lang="en-CA" sz="1200" dirty="0">
              <a:solidFill>
                <a:schemeClr val="bg1"/>
              </a:solidFill>
            </a:endParaRPr>
          </a:p>
        </p:txBody>
      </p:sp>
    </p:spTree>
    <p:extLst>
      <p:ext uri="{BB962C8B-B14F-4D97-AF65-F5344CB8AC3E}">
        <p14:creationId xmlns:p14="http://schemas.microsoft.com/office/powerpoint/2010/main" val="4043737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a:extLst>
              <a:ext uri="{FF2B5EF4-FFF2-40B4-BE49-F238E27FC236}">
                <a16:creationId xmlns:a16="http://schemas.microsoft.com/office/drawing/2014/main" id="{DB41D546-A3AB-42FB-8C2A-813FCC2BC098}"/>
              </a:ext>
            </a:extLst>
          </p:cNvPr>
          <p:cNvSpPr>
            <a:spLocks noGrp="1"/>
          </p:cNvSpPr>
          <p:nvPr>
            <p:ph type="title"/>
          </p:nvPr>
        </p:nvSpPr>
        <p:spPr/>
        <p:txBody>
          <a:bodyPr/>
          <a:lstStyle/>
          <a:p>
            <a:pPr eaLnBrk="1" hangingPunct="1"/>
            <a:r>
              <a:rPr lang="en-US" altLang="en-US" sz="2200" dirty="0">
                <a:solidFill>
                  <a:srgbClr val="FFFFFF"/>
                </a:solidFill>
                <a:highlight>
                  <a:srgbClr val="000000"/>
                </a:highlight>
                <a:latin typeface="Gill Sans Ultra Bold" panose="020B0A02020104020203" pitchFamily="34" charset="0"/>
                <a:ea typeface="ＭＳ Ｐゴシック" panose="020B0600070205080204" pitchFamily="34" charset="-128"/>
              </a:rPr>
              <a:t>Problems</a:t>
            </a:r>
            <a:r>
              <a:rPr lang="en-US" altLang="en-US" sz="2200" dirty="0">
                <a:solidFill>
                  <a:srgbClr val="FFFFFF"/>
                </a:solidFill>
                <a:latin typeface="Gill Sans Ultra Bold" panose="020B0A02020104020203" pitchFamily="34" charset="0"/>
                <a:ea typeface="ＭＳ Ｐゴシック" panose="020B0600070205080204" pitchFamily="34" charset="-128"/>
              </a:rPr>
              <a:t>onversation so HARD for machines?</a:t>
            </a:r>
          </a:p>
        </p:txBody>
      </p:sp>
      <p:sp>
        <p:nvSpPr>
          <p:cNvPr id="7172" name="Content Placeholder 3">
            <a:extLst>
              <a:ext uri="{FF2B5EF4-FFF2-40B4-BE49-F238E27FC236}">
                <a16:creationId xmlns:a16="http://schemas.microsoft.com/office/drawing/2014/main" id="{4126A19B-8D4A-4D03-93C3-3C2ABF057C87}"/>
              </a:ext>
            </a:extLst>
          </p:cNvPr>
          <p:cNvSpPr txBox="1">
            <a:spLocks/>
          </p:cNvSpPr>
          <p:nvPr/>
        </p:nvSpPr>
        <p:spPr bwMode="auto">
          <a:xfrm>
            <a:off x="980243" y="1863325"/>
            <a:ext cx="8686800" cy="26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0"/>
              </a:spcBef>
              <a:buChar char="•"/>
              <a:defRPr sz="2200">
                <a:solidFill>
                  <a:schemeClr val="tx1"/>
                </a:solidFill>
                <a:latin typeface="Myriad Pro" charset="0"/>
                <a:ea typeface="ＭＳ Ｐゴシック" panose="020B0600070205080204" pitchFamily="34" charset="-128"/>
              </a:defRPr>
            </a:lvl1pPr>
            <a:lvl2pPr marL="742950" indent="-285750">
              <a:spcBef>
                <a:spcPct val="200000"/>
              </a:spcBef>
              <a:buChar char="–"/>
              <a:defRPr sz="2200">
                <a:solidFill>
                  <a:schemeClr val="tx1"/>
                </a:solidFill>
                <a:latin typeface="Myriad Pro" charset="0"/>
                <a:ea typeface="ＭＳ Ｐゴシック" panose="020B0600070205080204" pitchFamily="34" charset="-128"/>
              </a:defRPr>
            </a:lvl2pPr>
            <a:lvl3pPr marL="1143000" indent="-228600">
              <a:spcBef>
                <a:spcPct val="200000"/>
              </a:spcBef>
              <a:buChar char="•"/>
              <a:defRPr sz="2200">
                <a:solidFill>
                  <a:schemeClr val="tx1"/>
                </a:solidFill>
                <a:latin typeface="Myriad Pro" charset="0"/>
                <a:ea typeface="ＭＳ Ｐゴシック" panose="020B0600070205080204" pitchFamily="34" charset="-128"/>
              </a:defRPr>
            </a:lvl3pPr>
            <a:lvl4pPr marL="1600200" indent="-228600">
              <a:spcBef>
                <a:spcPct val="200000"/>
              </a:spcBef>
              <a:buChar char="–"/>
              <a:defRPr sz="2200">
                <a:solidFill>
                  <a:schemeClr val="tx1"/>
                </a:solidFill>
                <a:latin typeface="Myriad Pro" charset="0"/>
                <a:ea typeface="ＭＳ Ｐゴシック" panose="020B0600070205080204" pitchFamily="34" charset="-128"/>
              </a:defRPr>
            </a:lvl4pPr>
            <a:lvl5pPr marL="2057400" indent="-228600">
              <a:spcBef>
                <a:spcPct val="200000"/>
              </a:spcBef>
              <a:buChar char="»"/>
              <a:defRPr sz="2200">
                <a:solidFill>
                  <a:schemeClr val="tx1"/>
                </a:solidFill>
                <a:latin typeface="Myriad Pro" charset="0"/>
                <a:ea typeface="ＭＳ Ｐゴシック" panose="020B0600070205080204" pitchFamily="34" charset="-128"/>
              </a:defRPr>
            </a:lvl5pPr>
            <a:lvl6pPr marL="2514600" indent="-228600" defTabSz="457200" eaLnBrk="0" fontAlgn="base" hangingPunct="0">
              <a:spcBef>
                <a:spcPct val="200000"/>
              </a:spcBef>
              <a:spcAft>
                <a:spcPct val="0"/>
              </a:spcAft>
              <a:buChar char="»"/>
              <a:defRPr sz="2200">
                <a:solidFill>
                  <a:schemeClr val="tx1"/>
                </a:solidFill>
                <a:latin typeface="Myriad Pro" charset="0"/>
                <a:ea typeface="ＭＳ Ｐゴシック" panose="020B0600070205080204" pitchFamily="34" charset="-128"/>
              </a:defRPr>
            </a:lvl6pPr>
            <a:lvl7pPr marL="2971800" indent="-228600" defTabSz="457200" eaLnBrk="0" fontAlgn="base" hangingPunct="0">
              <a:spcBef>
                <a:spcPct val="200000"/>
              </a:spcBef>
              <a:spcAft>
                <a:spcPct val="0"/>
              </a:spcAft>
              <a:buChar char="»"/>
              <a:defRPr sz="2200">
                <a:solidFill>
                  <a:schemeClr val="tx1"/>
                </a:solidFill>
                <a:latin typeface="Myriad Pro" charset="0"/>
                <a:ea typeface="ＭＳ Ｐゴシック" panose="020B0600070205080204" pitchFamily="34" charset="-128"/>
              </a:defRPr>
            </a:lvl7pPr>
            <a:lvl8pPr marL="3429000" indent="-228600" defTabSz="457200" eaLnBrk="0" fontAlgn="base" hangingPunct="0">
              <a:spcBef>
                <a:spcPct val="200000"/>
              </a:spcBef>
              <a:spcAft>
                <a:spcPct val="0"/>
              </a:spcAft>
              <a:buChar char="»"/>
              <a:defRPr sz="2200">
                <a:solidFill>
                  <a:schemeClr val="tx1"/>
                </a:solidFill>
                <a:latin typeface="Myriad Pro" charset="0"/>
                <a:ea typeface="ＭＳ Ｐゴシック" panose="020B0600070205080204" pitchFamily="34" charset="-128"/>
              </a:defRPr>
            </a:lvl8pPr>
            <a:lvl9pPr marL="3886200" indent="-228600" defTabSz="457200" eaLnBrk="0" fontAlgn="base" hangingPunct="0">
              <a:spcBef>
                <a:spcPct val="200000"/>
              </a:spcBef>
              <a:spcAft>
                <a:spcPct val="0"/>
              </a:spcAft>
              <a:buChar char="»"/>
              <a:defRPr sz="2200">
                <a:solidFill>
                  <a:schemeClr val="tx1"/>
                </a:solidFill>
                <a:latin typeface="Myriad Pro" charset="0"/>
                <a:ea typeface="ＭＳ Ｐゴシック" panose="020B0600070205080204" pitchFamily="34" charset="-128"/>
              </a:defRPr>
            </a:lvl9pPr>
          </a:lstStyle>
          <a:p>
            <a:pPr>
              <a:spcBef>
                <a:spcPct val="0"/>
              </a:spcBef>
              <a:spcAft>
                <a:spcPts val="1800"/>
              </a:spcAft>
              <a:buClr>
                <a:srgbClr val="00F7FF"/>
              </a:buClr>
              <a:buNone/>
            </a:pPr>
            <a:r>
              <a:rPr lang="en-CA" altLang="en-US" dirty="0">
                <a:latin typeface="Gill Sans MT" panose="020B0502020104020203" pitchFamily="34" charset="0"/>
              </a:rPr>
              <a:t>One of the problems is that machines find it incredibly difficult to deal with figuring out the context of a conversation.</a:t>
            </a:r>
          </a:p>
          <a:p>
            <a:pPr>
              <a:spcBef>
                <a:spcPct val="0"/>
              </a:spcBef>
              <a:spcAft>
                <a:spcPts val="1800"/>
              </a:spcAft>
              <a:buClr>
                <a:srgbClr val="00F7FF"/>
              </a:buClr>
              <a:buNone/>
            </a:pPr>
            <a:r>
              <a:rPr lang="en-CA" altLang="en-US" dirty="0">
                <a:latin typeface="Gill Sans MT" panose="020B0502020104020203" pitchFamily="34" charset="0"/>
              </a:rPr>
              <a:t>How can you pre-program a computer to anticipate the nearly infinite possibilities of expression in language, such as irony?</a:t>
            </a:r>
          </a:p>
          <a:p>
            <a:pPr>
              <a:spcBef>
                <a:spcPct val="0"/>
              </a:spcBef>
              <a:spcAft>
                <a:spcPts val="1800"/>
              </a:spcAft>
              <a:buClr>
                <a:srgbClr val="00F7FF"/>
              </a:buClr>
              <a:buNone/>
            </a:pPr>
            <a:r>
              <a:rPr lang="en-CA" altLang="en-US" dirty="0">
                <a:latin typeface="Gill Sans MT" panose="020B0502020104020203" pitchFamily="34" charset="0"/>
              </a:rPr>
              <a:t>Common sense</a:t>
            </a:r>
          </a:p>
        </p:txBody>
      </p:sp>
      <p:pic>
        <p:nvPicPr>
          <p:cNvPr id="2" name="Picture 1">
            <a:extLst>
              <a:ext uri="{FF2B5EF4-FFF2-40B4-BE49-F238E27FC236}">
                <a16:creationId xmlns:a16="http://schemas.microsoft.com/office/drawing/2014/main" id="{5FD87184-4CE0-4127-A551-2DD127EA5B65}"/>
              </a:ext>
            </a:extLst>
          </p:cNvPr>
          <p:cNvPicPr>
            <a:picLocks noChangeAspect="1"/>
          </p:cNvPicPr>
          <p:nvPr/>
        </p:nvPicPr>
        <p:blipFill>
          <a:blip r:embed="rId2"/>
          <a:stretch>
            <a:fillRect/>
          </a:stretch>
        </p:blipFill>
        <p:spPr>
          <a:xfrm>
            <a:off x="9197821" y="2699598"/>
            <a:ext cx="2247900" cy="2524125"/>
          </a:xfrm>
          <a:prstGeom prst="rect">
            <a:avLst/>
          </a:prstGeom>
        </p:spPr>
      </p:pic>
      <p:sp>
        <p:nvSpPr>
          <p:cNvPr id="3" name="TextBox 2">
            <a:extLst>
              <a:ext uri="{FF2B5EF4-FFF2-40B4-BE49-F238E27FC236}">
                <a16:creationId xmlns:a16="http://schemas.microsoft.com/office/drawing/2014/main" id="{AD5BAC6D-5094-4B00-9BFD-079FA4097FF8}"/>
              </a:ext>
            </a:extLst>
          </p:cNvPr>
          <p:cNvSpPr txBox="1"/>
          <p:nvPr/>
        </p:nvSpPr>
        <p:spPr>
          <a:xfrm>
            <a:off x="8948057" y="5430651"/>
            <a:ext cx="2996974" cy="369332"/>
          </a:xfrm>
          <a:prstGeom prst="rect">
            <a:avLst/>
          </a:prstGeom>
          <a:noFill/>
        </p:spPr>
        <p:txBody>
          <a:bodyPr wrap="none" rtlCol="0">
            <a:spAutoFit/>
          </a:bodyPr>
          <a:lstStyle/>
          <a:p>
            <a:r>
              <a:rPr lang="en-CA" dirty="0"/>
              <a:t>Source: Movie “Reality Bites”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bldLvl="3"/>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099B1-78FF-4F82-97B2-3B763237C842}"/>
              </a:ext>
            </a:extLst>
          </p:cNvPr>
          <p:cNvSpPr>
            <a:spLocks noGrp="1"/>
          </p:cNvSpPr>
          <p:nvPr>
            <p:ph type="title"/>
          </p:nvPr>
        </p:nvSpPr>
        <p:spPr/>
        <p:txBody>
          <a:bodyPr/>
          <a:lstStyle/>
          <a:p>
            <a:r>
              <a:rPr lang="en-CA" dirty="0"/>
              <a:t>So, can AI “think”?</a:t>
            </a:r>
          </a:p>
        </p:txBody>
      </p:sp>
      <p:sp>
        <p:nvSpPr>
          <p:cNvPr id="3" name="Content Placeholder 2">
            <a:extLst>
              <a:ext uri="{FF2B5EF4-FFF2-40B4-BE49-F238E27FC236}">
                <a16:creationId xmlns:a16="http://schemas.microsoft.com/office/drawing/2014/main" id="{0B5527EB-2E05-4DCE-A13B-232291610043}"/>
              </a:ext>
            </a:extLst>
          </p:cNvPr>
          <p:cNvSpPr>
            <a:spLocks noGrp="1"/>
          </p:cNvSpPr>
          <p:nvPr>
            <p:ph idx="1"/>
          </p:nvPr>
        </p:nvSpPr>
        <p:spPr/>
        <p:txBody>
          <a:bodyPr/>
          <a:lstStyle/>
          <a:p>
            <a:r>
              <a:rPr lang="en-CA" dirty="0"/>
              <a:t>Depends what we mean by “think”</a:t>
            </a:r>
          </a:p>
          <a:p>
            <a:r>
              <a:rPr lang="en-CA" dirty="0"/>
              <a:t>-can make connections/associations fast, sometimes faster than humans</a:t>
            </a:r>
          </a:p>
          <a:p>
            <a:r>
              <a:rPr lang="en-CA" dirty="0"/>
              <a:t>-can solve equations/problems </a:t>
            </a:r>
          </a:p>
          <a:p>
            <a:r>
              <a:rPr lang="en-CA" dirty="0"/>
              <a:t>-can imitate empathy and other emotions (to some extent)</a:t>
            </a:r>
          </a:p>
          <a:p>
            <a:r>
              <a:rPr lang="en-CA" dirty="0"/>
              <a:t>But… do they think like we do?....not yet</a:t>
            </a:r>
          </a:p>
          <a:p>
            <a:r>
              <a:rPr lang="en-CA" dirty="0"/>
              <a:t>+ lack of consciousness ( a whole other discussion)</a:t>
            </a:r>
          </a:p>
        </p:txBody>
      </p:sp>
    </p:spTree>
    <p:extLst>
      <p:ext uri="{BB962C8B-B14F-4D97-AF65-F5344CB8AC3E}">
        <p14:creationId xmlns:p14="http://schemas.microsoft.com/office/powerpoint/2010/main" val="926618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1C7C7-E324-4A1F-B54A-A1977A964068}"/>
              </a:ext>
            </a:extLst>
          </p:cNvPr>
          <p:cNvSpPr>
            <a:spLocks noGrp="1"/>
          </p:cNvSpPr>
          <p:nvPr>
            <p:ph type="title"/>
          </p:nvPr>
        </p:nvSpPr>
        <p:spPr/>
        <p:txBody>
          <a:bodyPr/>
          <a:lstStyle/>
          <a:p>
            <a:r>
              <a:rPr lang="en-CA" dirty="0"/>
              <a:t>Activity: Mental Health App </a:t>
            </a:r>
            <a:r>
              <a:rPr lang="en-CA" dirty="0" err="1"/>
              <a:t>Woebot</a:t>
            </a:r>
            <a:endParaRPr lang="en-CA" dirty="0"/>
          </a:p>
        </p:txBody>
      </p:sp>
      <p:sp>
        <p:nvSpPr>
          <p:cNvPr id="3" name="Content Placeholder 2">
            <a:extLst>
              <a:ext uri="{FF2B5EF4-FFF2-40B4-BE49-F238E27FC236}">
                <a16:creationId xmlns:a16="http://schemas.microsoft.com/office/drawing/2014/main" id="{C1AB56F6-D736-42C6-B446-AFC6098D2E55}"/>
              </a:ext>
            </a:extLst>
          </p:cNvPr>
          <p:cNvSpPr>
            <a:spLocks noGrp="1"/>
          </p:cNvSpPr>
          <p:nvPr>
            <p:ph idx="1"/>
          </p:nvPr>
        </p:nvSpPr>
        <p:spPr/>
        <p:txBody>
          <a:bodyPr/>
          <a:lstStyle/>
          <a:p>
            <a:r>
              <a:rPr lang="en-CA" dirty="0"/>
              <a:t>Download this app which goal is to help you with your mental health. You will need to use it at least 3 times in the next 3 weeks. </a:t>
            </a:r>
          </a:p>
          <a:p>
            <a:r>
              <a:rPr lang="en-CA" dirty="0"/>
              <a:t>1. Take note of how many times you used it in the next 3 weeks (# times per week, how long)</a:t>
            </a:r>
          </a:p>
          <a:p>
            <a:r>
              <a:rPr lang="en-CA" dirty="0"/>
              <a:t>2. Give your impressions (what worked for you, did not, etc.,)</a:t>
            </a:r>
          </a:p>
          <a:p>
            <a:r>
              <a:rPr lang="en-CA" dirty="0"/>
              <a:t>3. How would you improve it</a:t>
            </a:r>
          </a:p>
          <a:p>
            <a:r>
              <a:rPr lang="en-CA" dirty="0"/>
              <a:t>4. Link to Lecture 3 about AI and the Turing test (would it pass the Turing test)?</a:t>
            </a:r>
          </a:p>
        </p:txBody>
      </p:sp>
    </p:spTree>
    <p:extLst>
      <p:ext uri="{BB962C8B-B14F-4D97-AF65-F5344CB8AC3E}">
        <p14:creationId xmlns:p14="http://schemas.microsoft.com/office/powerpoint/2010/main" val="2991500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CF4B4-D190-4D84-9E54-81BDEABC32D8}"/>
              </a:ext>
            </a:extLst>
          </p:cNvPr>
          <p:cNvSpPr>
            <a:spLocks noGrp="1"/>
          </p:cNvSpPr>
          <p:nvPr>
            <p:ph type="title"/>
          </p:nvPr>
        </p:nvSpPr>
        <p:spPr/>
        <p:txBody>
          <a:bodyPr/>
          <a:lstStyle/>
          <a:p>
            <a:r>
              <a:rPr lang="en-CA" dirty="0"/>
              <a:t>Activity: Object Recognition</a:t>
            </a:r>
          </a:p>
        </p:txBody>
      </p:sp>
      <p:sp>
        <p:nvSpPr>
          <p:cNvPr id="3" name="Content Placeholder 2">
            <a:extLst>
              <a:ext uri="{FF2B5EF4-FFF2-40B4-BE49-F238E27FC236}">
                <a16:creationId xmlns:a16="http://schemas.microsoft.com/office/drawing/2014/main" id="{4FCC05FC-DF5B-41CC-9727-ABB63243E3E1}"/>
              </a:ext>
            </a:extLst>
          </p:cNvPr>
          <p:cNvSpPr>
            <a:spLocks noGrp="1"/>
          </p:cNvSpPr>
          <p:nvPr>
            <p:ph idx="1"/>
          </p:nvPr>
        </p:nvSpPr>
        <p:spPr/>
        <p:txBody>
          <a:bodyPr/>
          <a:lstStyle/>
          <a:p>
            <a:r>
              <a:rPr lang="en-CA" dirty="0"/>
              <a:t>How a computer sees, ability to recognize objects (e.g., facial recognition)</a:t>
            </a:r>
          </a:p>
          <a:p>
            <a:r>
              <a:rPr lang="en-CA" dirty="0"/>
              <a:t>AI Pictionary: </a:t>
            </a:r>
            <a:r>
              <a:rPr lang="en-CA" dirty="0">
                <a:hlinkClick r:id="rId2"/>
              </a:rPr>
              <a:t>https://quickdraw.withgoogle.com/#</a:t>
            </a:r>
            <a:endParaRPr lang="en-CA" dirty="0"/>
          </a:p>
          <a:p>
            <a:r>
              <a:rPr lang="en-CA" dirty="0"/>
              <a:t> Q1. Tell me how many of your drawings the AI system was able to recognize.</a:t>
            </a:r>
          </a:p>
          <a:p>
            <a:r>
              <a:rPr lang="en-CA" dirty="0"/>
              <a:t> Q2. Once you are done, click on one of your drawings to see how the AI system was able to recognize your drawing. What other images did it link your drawing to?</a:t>
            </a:r>
          </a:p>
        </p:txBody>
      </p:sp>
    </p:spTree>
    <p:extLst>
      <p:ext uri="{BB962C8B-B14F-4D97-AF65-F5344CB8AC3E}">
        <p14:creationId xmlns:p14="http://schemas.microsoft.com/office/powerpoint/2010/main" val="3735889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A2E9-D7D1-49C9-BCF2-B9513F2BBC11}"/>
              </a:ext>
            </a:extLst>
          </p:cNvPr>
          <p:cNvSpPr>
            <a:spLocks noGrp="1"/>
          </p:cNvSpPr>
          <p:nvPr>
            <p:ph type="title"/>
          </p:nvPr>
        </p:nvSpPr>
        <p:spPr>
          <a:xfrm>
            <a:off x="1097280" y="286603"/>
            <a:ext cx="10058400" cy="1450757"/>
          </a:xfrm>
        </p:spPr>
        <p:txBody>
          <a:bodyPr anchor="b">
            <a:normAutofit/>
          </a:bodyPr>
          <a:lstStyle/>
          <a:p>
            <a:r>
              <a:rPr lang="en-CA" dirty="0"/>
              <a:t>Artificial Intelligence (AI)</a:t>
            </a:r>
          </a:p>
        </p:txBody>
      </p:sp>
      <p:sp>
        <p:nvSpPr>
          <p:cNvPr id="3" name="Content Placeholder 2">
            <a:extLst>
              <a:ext uri="{FF2B5EF4-FFF2-40B4-BE49-F238E27FC236}">
                <a16:creationId xmlns:a16="http://schemas.microsoft.com/office/drawing/2014/main" id="{6696FBFC-2921-4C30-81CE-470011C39345}"/>
              </a:ext>
            </a:extLst>
          </p:cNvPr>
          <p:cNvSpPr>
            <a:spLocks noGrp="1"/>
          </p:cNvSpPr>
          <p:nvPr>
            <p:ph sz="half" idx="2"/>
          </p:nvPr>
        </p:nvSpPr>
        <p:spPr>
          <a:xfrm>
            <a:off x="1242874" y="2120900"/>
            <a:ext cx="10058400" cy="4217756"/>
          </a:xfrm>
        </p:spPr>
        <p:txBody>
          <a:bodyPr>
            <a:normAutofit/>
          </a:bodyPr>
          <a:lstStyle/>
          <a:p>
            <a:r>
              <a:rPr lang="en-CA" dirty="0"/>
              <a:t>Started as a discipline in the late 1940s, with the aim of developing tools that could resemble or outperform human intelligence.</a:t>
            </a:r>
          </a:p>
          <a:p>
            <a:r>
              <a:rPr lang="en-CA" b="1" dirty="0"/>
              <a:t>AI</a:t>
            </a:r>
            <a:r>
              <a:rPr lang="en-CA" dirty="0"/>
              <a:t> is a branch of computer science dealing with the simulation of intelligent behavior in computers</a:t>
            </a:r>
          </a:p>
          <a:p>
            <a:r>
              <a:rPr lang="en-CA" b="1" dirty="0"/>
              <a:t>Machine Learning</a:t>
            </a:r>
            <a:r>
              <a:rPr lang="en-CA" dirty="0"/>
              <a:t>: ability for machines to find patterns in data</a:t>
            </a:r>
          </a:p>
          <a:p>
            <a:r>
              <a:rPr lang="en-CA" dirty="0"/>
              <a:t>“the use and development of computer systems that are able to learn and adapt without following explicit instructions, by using algorithms and statistical models to analyze and draw inferences from patterns in data” (Oxford dictionary)</a:t>
            </a:r>
          </a:p>
          <a:p>
            <a:r>
              <a:rPr lang="en-CA" dirty="0"/>
              <a:t> General goal of AI is to simulate human faculties</a:t>
            </a:r>
          </a:p>
        </p:txBody>
      </p:sp>
    </p:spTree>
    <p:extLst>
      <p:ext uri="{BB962C8B-B14F-4D97-AF65-F5344CB8AC3E}">
        <p14:creationId xmlns:p14="http://schemas.microsoft.com/office/powerpoint/2010/main" val="3423383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4CD3-36AB-4EA2-BDCB-52EE553135E3}"/>
              </a:ext>
            </a:extLst>
          </p:cNvPr>
          <p:cNvSpPr>
            <a:spLocks noGrp="1"/>
          </p:cNvSpPr>
          <p:nvPr>
            <p:ph type="title"/>
          </p:nvPr>
        </p:nvSpPr>
        <p:spPr/>
        <p:txBody>
          <a:bodyPr/>
          <a:lstStyle/>
          <a:p>
            <a:r>
              <a:rPr lang="en-CA" dirty="0"/>
              <a:t>Hard to Define: What Is AI and What Can It Do</a:t>
            </a:r>
          </a:p>
        </p:txBody>
      </p:sp>
      <p:sp>
        <p:nvSpPr>
          <p:cNvPr id="3" name="Content Placeholder 2">
            <a:extLst>
              <a:ext uri="{FF2B5EF4-FFF2-40B4-BE49-F238E27FC236}">
                <a16:creationId xmlns:a16="http://schemas.microsoft.com/office/drawing/2014/main" id="{52F65056-1C59-4810-BC29-B9AF8BD0D4B3}"/>
              </a:ext>
            </a:extLst>
          </p:cNvPr>
          <p:cNvSpPr>
            <a:spLocks noGrp="1"/>
          </p:cNvSpPr>
          <p:nvPr>
            <p:ph sz="half" idx="1"/>
          </p:nvPr>
        </p:nvSpPr>
        <p:spPr/>
        <p:txBody>
          <a:bodyPr/>
          <a:lstStyle/>
          <a:p>
            <a:r>
              <a:rPr lang="en-CA" dirty="0"/>
              <a:t>-Data analysis</a:t>
            </a:r>
          </a:p>
          <a:p>
            <a:r>
              <a:rPr lang="en-CA" dirty="0"/>
              <a:t>-Can AI be intelligent?</a:t>
            </a:r>
          </a:p>
          <a:p>
            <a:r>
              <a:rPr lang="en-CA" dirty="0"/>
              <a:t>-Can AI think?</a:t>
            </a:r>
          </a:p>
          <a:p>
            <a:r>
              <a:rPr lang="en-CA" dirty="0"/>
              <a:t>-Can AI display empathy?</a:t>
            </a:r>
          </a:p>
          <a:p>
            <a:r>
              <a:rPr lang="en-US" dirty="0"/>
              <a:t>The goal of AI is to replicate human faculties often including emotionality</a:t>
            </a:r>
            <a:endParaRPr lang="en-CA" dirty="0"/>
          </a:p>
        </p:txBody>
      </p:sp>
      <p:pic>
        <p:nvPicPr>
          <p:cNvPr id="5" name="The Turing test  Can a computer pass for a human  - Alex Gendler">
            <a:hlinkClick r:id="" action="ppaction://media"/>
            <a:extLst>
              <a:ext uri="{FF2B5EF4-FFF2-40B4-BE49-F238E27FC236}">
                <a16:creationId xmlns:a16="http://schemas.microsoft.com/office/drawing/2014/main" id="{3479BB33-A3FB-4359-9CCA-247BC41ACC58}"/>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5832630" y="1944210"/>
            <a:ext cx="5322734" cy="3354865"/>
          </a:xfrm>
        </p:spPr>
      </p:pic>
    </p:spTree>
    <p:extLst>
      <p:ext uri="{BB962C8B-B14F-4D97-AF65-F5344CB8AC3E}">
        <p14:creationId xmlns:p14="http://schemas.microsoft.com/office/powerpoint/2010/main" val="338483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3333">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AA7E-65D2-4396-A9E7-62080AEB27F5}"/>
              </a:ext>
            </a:extLst>
          </p:cNvPr>
          <p:cNvSpPr>
            <a:spLocks noGrp="1"/>
          </p:cNvSpPr>
          <p:nvPr>
            <p:ph type="title"/>
          </p:nvPr>
        </p:nvSpPr>
        <p:spPr/>
        <p:txBody>
          <a:bodyPr/>
          <a:lstStyle/>
          <a:p>
            <a:r>
              <a:rPr lang="en-CA" dirty="0"/>
              <a:t>Turing Test: Alan Turing (1950)</a:t>
            </a:r>
          </a:p>
        </p:txBody>
      </p:sp>
      <p:sp>
        <p:nvSpPr>
          <p:cNvPr id="3" name="Content Placeholder 2">
            <a:extLst>
              <a:ext uri="{FF2B5EF4-FFF2-40B4-BE49-F238E27FC236}">
                <a16:creationId xmlns:a16="http://schemas.microsoft.com/office/drawing/2014/main" id="{3B8F63C2-1875-4CD0-AC75-4847FA219C4A}"/>
              </a:ext>
            </a:extLst>
          </p:cNvPr>
          <p:cNvSpPr>
            <a:spLocks noGrp="1"/>
          </p:cNvSpPr>
          <p:nvPr>
            <p:ph idx="1"/>
          </p:nvPr>
        </p:nvSpPr>
        <p:spPr/>
        <p:txBody>
          <a:bodyPr>
            <a:normAutofit fontScale="92500" lnSpcReduction="20000"/>
          </a:bodyPr>
          <a:lstStyle/>
          <a:p>
            <a:r>
              <a:rPr lang="en-US" altLang="en-US" dirty="0">
                <a:latin typeface="Gill Sans MT" panose="020B0502020104020203" pitchFamily="34" charset="0"/>
                <a:ea typeface="Heiti SC Light" charset="-122"/>
              </a:rPr>
              <a:t>Turing was a logician, cryptographer, and mathematician, and the first </a:t>
            </a:r>
            <a:r>
              <a:rPr lang="en-US" altLang="en-US" dirty="0">
                <a:solidFill>
                  <a:srgbClr val="00F7FF"/>
                </a:solidFill>
                <a:latin typeface="Gill Sans MT" panose="020B0502020104020203" pitchFamily="34" charset="0"/>
                <a:ea typeface="Heiti SC Light" charset="-122"/>
              </a:rPr>
              <a:t>computer scientist</a:t>
            </a:r>
            <a:r>
              <a:rPr lang="en-US" altLang="en-US" dirty="0">
                <a:latin typeface="Gill Sans MT" panose="020B0502020104020203" pitchFamily="34" charset="0"/>
                <a:ea typeface="Heiti SC Light" charset="-122"/>
              </a:rPr>
              <a:t>.  His theories about computation are the foundation of modern computing. (Textbook, pp.11)</a:t>
            </a:r>
          </a:p>
          <a:p>
            <a:r>
              <a:rPr lang="en-CA" dirty="0"/>
              <a:t>The first to discuss the idea of a “thinking machine” and proposed ways in which we could test whether machines can “think” or at least simulate thinking. The ability to imitate the capacities of the human brain via computation. From “Can machines think?" to "Can machines do what we (as thinking entities) can do?</a:t>
            </a:r>
          </a:p>
          <a:p>
            <a:pPr marL="0" lvl="0" indent="0">
              <a:buNone/>
            </a:pPr>
            <a:r>
              <a:rPr lang="en-US" dirty="0"/>
              <a:t>Turing Test (imitation game)</a:t>
            </a:r>
          </a:p>
          <a:p>
            <a:pPr lvl="1"/>
            <a:r>
              <a:rPr lang="en-US" dirty="0"/>
              <a:t>This test aimed to test a machine’s potential to show intelligent </a:t>
            </a:r>
            <a:r>
              <a:rPr lang="en-US" dirty="0" err="1"/>
              <a:t>behaviour</a:t>
            </a:r>
            <a:r>
              <a:rPr lang="en-US" dirty="0"/>
              <a:t>.</a:t>
            </a:r>
          </a:p>
          <a:p>
            <a:pPr lvl="1"/>
            <a:r>
              <a:rPr lang="en-US" dirty="0"/>
              <a:t>It aimed to assess a human’s ability to differentiate between human and machine intelligence. A machine passes the Turing test if humans fail to recognize between the two. </a:t>
            </a:r>
          </a:p>
          <a:p>
            <a:pPr lvl="1"/>
            <a:r>
              <a:rPr lang="en-US" dirty="0"/>
              <a:t>3 players: an interrogator, a human, and a machine separated from one another</a:t>
            </a:r>
          </a:p>
          <a:p>
            <a:pPr lvl="1"/>
            <a:r>
              <a:rPr lang="en-US" dirty="0"/>
              <a:t>Goal: for the interrogator to discriminate between machine and human through a series of queries using natural language</a:t>
            </a:r>
          </a:p>
          <a:p>
            <a:pPr lvl="1"/>
            <a:endParaRPr lang="en-US" dirty="0"/>
          </a:p>
          <a:p>
            <a:endParaRPr lang="en-CA" dirty="0"/>
          </a:p>
        </p:txBody>
      </p:sp>
      <p:pic>
        <p:nvPicPr>
          <p:cNvPr id="4" name="Picture 4">
            <a:extLst>
              <a:ext uri="{FF2B5EF4-FFF2-40B4-BE49-F238E27FC236}">
                <a16:creationId xmlns:a16="http://schemas.microsoft.com/office/drawing/2014/main" id="{664E983B-CB2C-45CE-9305-8E4E5A3FA3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7101" y="0"/>
            <a:ext cx="2060575" cy="190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338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E2C6E-6BCF-4476-907B-AC4AE953EBEF}"/>
              </a:ext>
            </a:extLst>
          </p:cNvPr>
          <p:cNvSpPr>
            <a:spLocks noGrp="1"/>
          </p:cNvSpPr>
          <p:nvPr>
            <p:ph type="title"/>
          </p:nvPr>
        </p:nvSpPr>
        <p:spPr/>
        <p:txBody>
          <a:bodyPr/>
          <a:lstStyle/>
          <a:p>
            <a:r>
              <a:rPr lang="en-CA" dirty="0"/>
              <a:t>Chatterbots (Intelligent Agents)</a:t>
            </a:r>
          </a:p>
        </p:txBody>
      </p:sp>
      <p:sp>
        <p:nvSpPr>
          <p:cNvPr id="3" name="Content Placeholder 2">
            <a:extLst>
              <a:ext uri="{FF2B5EF4-FFF2-40B4-BE49-F238E27FC236}">
                <a16:creationId xmlns:a16="http://schemas.microsoft.com/office/drawing/2014/main" id="{7E7B1E1E-11FA-484D-B11C-9962293550B3}"/>
              </a:ext>
            </a:extLst>
          </p:cNvPr>
          <p:cNvSpPr>
            <a:spLocks noGrp="1"/>
          </p:cNvSpPr>
          <p:nvPr>
            <p:ph idx="1"/>
          </p:nvPr>
        </p:nvSpPr>
        <p:spPr/>
        <p:txBody>
          <a:bodyPr>
            <a:normAutofit/>
          </a:bodyPr>
          <a:lstStyle/>
          <a:p>
            <a:r>
              <a:rPr lang="en-CA" dirty="0"/>
              <a:t>Computational systems based on algorithms that can process complex and large amounts of data.</a:t>
            </a:r>
          </a:p>
          <a:p>
            <a:r>
              <a:rPr lang="en-CA" dirty="0"/>
              <a:t>Example of </a:t>
            </a:r>
            <a:r>
              <a:rPr lang="en-CA" b="1" dirty="0"/>
              <a:t>ELIZA </a:t>
            </a:r>
            <a:r>
              <a:rPr lang="en-CA" dirty="0"/>
              <a:t>developed by Joseph </a:t>
            </a:r>
            <a:r>
              <a:rPr lang="en-CA" dirty="0" err="1"/>
              <a:t>Wisenbaum</a:t>
            </a:r>
            <a:r>
              <a:rPr lang="en-CA" dirty="0"/>
              <a:t> in 1966, which could simulate a psychotherapist</a:t>
            </a:r>
          </a:p>
          <a:p>
            <a:pPr lvl="1"/>
            <a:r>
              <a:rPr lang="en-CA" dirty="0"/>
              <a:t>Invited students and colleagues to test it out;</a:t>
            </a:r>
          </a:p>
          <a:p>
            <a:pPr lvl="1"/>
            <a:r>
              <a:rPr lang="en-CA" dirty="0"/>
              <a:t>Some formed emotional attachments to it, sharing personal details of their life, even after being told it was a machine, some even did not believe him; </a:t>
            </a:r>
          </a:p>
          <a:p>
            <a:pPr lvl="1"/>
            <a:r>
              <a:rPr lang="en-CA" dirty="0" err="1"/>
              <a:t>Wisenbaum</a:t>
            </a:r>
            <a:r>
              <a:rPr lang="en-CA" dirty="0"/>
              <a:t> was highly surprised and disturbed by these results, called it “delusional thinking” and decided to write about the danger of such programs;</a:t>
            </a:r>
          </a:p>
          <a:p>
            <a:pPr lvl="2"/>
            <a:endParaRPr lang="en-CA" dirty="0"/>
          </a:p>
          <a:p>
            <a:pPr lvl="1"/>
            <a:r>
              <a:rPr lang="en-CA" dirty="0"/>
              <a:t>LET”S TRY IT OUT: https://www.masswerk.at/elizabot/eliza.html</a:t>
            </a:r>
          </a:p>
          <a:p>
            <a:pPr lvl="1"/>
            <a:endParaRPr lang="en-CA" dirty="0"/>
          </a:p>
        </p:txBody>
      </p:sp>
    </p:spTree>
    <p:extLst>
      <p:ext uri="{BB962C8B-B14F-4D97-AF65-F5344CB8AC3E}">
        <p14:creationId xmlns:p14="http://schemas.microsoft.com/office/powerpoint/2010/main" val="3688810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5B9D9-4F8B-4B41-ABDB-1134A6AA6D05}"/>
              </a:ext>
            </a:extLst>
          </p:cNvPr>
          <p:cNvSpPr>
            <a:spLocks noGrp="1"/>
          </p:cNvSpPr>
          <p:nvPr>
            <p:ph type="title"/>
          </p:nvPr>
        </p:nvSpPr>
        <p:spPr/>
        <p:txBody>
          <a:bodyPr/>
          <a:lstStyle/>
          <a:p>
            <a:r>
              <a:rPr lang="en-CA" dirty="0"/>
              <a:t>ELIZA: Example</a:t>
            </a:r>
          </a:p>
        </p:txBody>
      </p:sp>
      <p:sp>
        <p:nvSpPr>
          <p:cNvPr id="3" name="Content Placeholder 2">
            <a:extLst>
              <a:ext uri="{FF2B5EF4-FFF2-40B4-BE49-F238E27FC236}">
                <a16:creationId xmlns:a16="http://schemas.microsoft.com/office/drawing/2014/main" id="{3E4583AF-50F9-4DFA-BA31-857400841E22}"/>
              </a:ext>
            </a:extLst>
          </p:cNvPr>
          <p:cNvSpPr>
            <a:spLocks noGrp="1"/>
          </p:cNvSpPr>
          <p:nvPr>
            <p:ph idx="1"/>
          </p:nvPr>
        </p:nvSpPr>
        <p:spPr/>
        <p:txBody>
          <a:bodyPr>
            <a:normAutofit fontScale="62500" lnSpcReduction="20000"/>
          </a:bodyPr>
          <a:lstStyle/>
          <a:p>
            <a:r>
              <a:rPr lang="en-CA" dirty="0"/>
              <a:t>Men are all alike.</a:t>
            </a:r>
          </a:p>
          <a:p>
            <a:r>
              <a:rPr lang="en-CA" dirty="0"/>
              <a:t>ELIZA: IN WHAT WAY?</a:t>
            </a:r>
          </a:p>
          <a:p>
            <a:r>
              <a:rPr lang="en-CA" dirty="0"/>
              <a:t>They're always bugging us about something or other.</a:t>
            </a:r>
          </a:p>
          <a:p>
            <a:r>
              <a:rPr lang="en-CA" dirty="0"/>
              <a:t>ELIZA: CAN YOU THINK OF A SPECIFIC EXAMPLE?</a:t>
            </a:r>
          </a:p>
          <a:p>
            <a:r>
              <a:rPr lang="en-CA" dirty="0"/>
              <a:t>Well, my boyfriend made me come here.</a:t>
            </a:r>
          </a:p>
          <a:p>
            <a:r>
              <a:rPr lang="en-CA" dirty="0"/>
              <a:t>ELIZA: YOUR BOYFRIEND MADE YOU COME HERE</a:t>
            </a:r>
          </a:p>
          <a:p>
            <a:r>
              <a:rPr lang="en-CA" dirty="0"/>
              <a:t>He says I'm depressed much of the time.</a:t>
            </a:r>
          </a:p>
          <a:p>
            <a:r>
              <a:rPr lang="en-CA" dirty="0"/>
              <a:t>ELIZA: I AM SORRY TO HEAR YOU ARE DEPRESSED</a:t>
            </a:r>
          </a:p>
          <a:p>
            <a:r>
              <a:rPr lang="en-CA" dirty="0"/>
              <a:t>It's true. I am unhappy</a:t>
            </a:r>
          </a:p>
          <a:p>
            <a:r>
              <a:rPr lang="en-CA" dirty="0"/>
              <a:t>ELIZA: DO YOU THINK COMING HERE WILL HELP YOU NOT TO BE UNHAPPY</a:t>
            </a:r>
          </a:p>
          <a:p>
            <a:r>
              <a:rPr lang="en-CA" dirty="0"/>
              <a:t>I need some help, that much seems certain.</a:t>
            </a:r>
          </a:p>
        </p:txBody>
      </p:sp>
    </p:spTree>
    <p:extLst>
      <p:ext uri="{BB962C8B-B14F-4D97-AF65-F5344CB8AC3E}">
        <p14:creationId xmlns:p14="http://schemas.microsoft.com/office/powerpoint/2010/main" val="2921527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FB580-6048-4D8F-94E5-4B0BA2C56257}"/>
              </a:ext>
            </a:extLst>
          </p:cNvPr>
          <p:cNvSpPr>
            <a:spLocks noGrp="1"/>
          </p:cNvSpPr>
          <p:nvPr>
            <p:ph type="title"/>
          </p:nvPr>
        </p:nvSpPr>
        <p:spPr>
          <a:xfrm>
            <a:off x="643466" y="786383"/>
            <a:ext cx="3517567" cy="2093975"/>
          </a:xfrm>
        </p:spPr>
        <p:txBody>
          <a:bodyPr anchor="b">
            <a:normAutofit/>
          </a:bodyPr>
          <a:lstStyle/>
          <a:p>
            <a:r>
              <a:rPr lang="en-CA" dirty="0" err="1"/>
              <a:t>Mitsuku</a:t>
            </a:r>
            <a:r>
              <a:rPr lang="en-CA" dirty="0"/>
              <a:t> Chatbot</a:t>
            </a:r>
          </a:p>
        </p:txBody>
      </p:sp>
      <p:pic>
        <p:nvPicPr>
          <p:cNvPr id="5" name="Picture 2">
            <a:extLst>
              <a:ext uri="{FF2B5EF4-FFF2-40B4-BE49-F238E27FC236}">
                <a16:creationId xmlns:a16="http://schemas.microsoft.com/office/drawing/2014/main" id="{EB8155CF-9425-4C57-87C3-A1FF838232F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458984" y="955453"/>
            <a:ext cx="5928344" cy="5009449"/>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3" name="Content Placeholder 2">
            <a:extLst>
              <a:ext uri="{FF2B5EF4-FFF2-40B4-BE49-F238E27FC236}">
                <a16:creationId xmlns:a16="http://schemas.microsoft.com/office/drawing/2014/main" id="{E16CB8B3-9DA4-426D-BEB7-1C353B53F687}"/>
              </a:ext>
            </a:extLst>
          </p:cNvPr>
          <p:cNvSpPr>
            <a:spLocks noGrp="1"/>
          </p:cNvSpPr>
          <p:nvPr>
            <p:ph type="body" sz="half" idx="2"/>
          </p:nvPr>
        </p:nvSpPr>
        <p:spPr>
          <a:xfrm>
            <a:off x="643465" y="3043050"/>
            <a:ext cx="3517567" cy="3064505"/>
          </a:xfrm>
        </p:spPr>
        <p:txBody>
          <a:bodyPr>
            <a:normAutofit lnSpcReduction="10000"/>
          </a:bodyPr>
          <a:lstStyle/>
          <a:p>
            <a:r>
              <a:rPr lang="en-CA" dirty="0"/>
              <a:t>Developed by Steve </a:t>
            </a:r>
            <a:r>
              <a:rPr lang="en-CA" dirty="0" err="1"/>
              <a:t>Worswick</a:t>
            </a:r>
            <a:endParaRPr lang="en-CA" dirty="0"/>
          </a:p>
          <a:p>
            <a:r>
              <a:rPr lang="en-CA" dirty="0"/>
              <a:t>Web-based chatterbot</a:t>
            </a:r>
          </a:p>
          <a:p>
            <a:r>
              <a:rPr lang="en-CA" dirty="0"/>
              <a:t>-runner-up in the 2017 </a:t>
            </a:r>
            <a:r>
              <a:rPr lang="en-CA" dirty="0" err="1"/>
              <a:t>Loebner</a:t>
            </a:r>
            <a:r>
              <a:rPr lang="en-CA" dirty="0"/>
              <a:t> prize competition</a:t>
            </a:r>
          </a:p>
          <a:p>
            <a:r>
              <a:rPr lang="en-CA" dirty="0"/>
              <a:t>Let’s try it: </a:t>
            </a:r>
            <a:r>
              <a:rPr lang="en-CA" dirty="0">
                <a:hlinkClick r:id="rId4"/>
              </a:rPr>
              <a:t>https://www.pandorabots.com/mitsuku/</a:t>
            </a:r>
            <a:endParaRPr lang="en-CA" dirty="0"/>
          </a:p>
          <a:p>
            <a:r>
              <a:rPr lang="en-CA" dirty="0"/>
              <a:t>See any differences?</a:t>
            </a:r>
          </a:p>
        </p:txBody>
      </p:sp>
    </p:spTree>
    <p:extLst>
      <p:ext uri="{BB962C8B-B14F-4D97-AF65-F5344CB8AC3E}">
        <p14:creationId xmlns:p14="http://schemas.microsoft.com/office/powerpoint/2010/main" val="3130288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a:extLst>
              <a:ext uri="{FF2B5EF4-FFF2-40B4-BE49-F238E27FC236}">
                <a16:creationId xmlns:a16="http://schemas.microsoft.com/office/drawing/2014/main" id="{EBCA6698-4F85-445B-BC29-AA79E27C74CD}"/>
              </a:ext>
            </a:extLst>
          </p:cNvPr>
          <p:cNvSpPr>
            <a:spLocks noGrp="1"/>
          </p:cNvSpPr>
          <p:nvPr>
            <p:ph type="title"/>
          </p:nvPr>
        </p:nvSpPr>
        <p:spPr/>
        <p:txBody>
          <a:bodyPr/>
          <a:lstStyle/>
          <a:p>
            <a:pPr eaLnBrk="1" hangingPunct="1"/>
            <a:r>
              <a:rPr lang="en-US" altLang="en-US" sz="2200">
                <a:solidFill>
                  <a:srgbClr val="FFFFFF"/>
                </a:solidFill>
                <a:latin typeface="Gill Sans Ultra Bold" panose="020B0A02020104020203" pitchFamily="34" charset="0"/>
                <a:ea typeface="ＭＳ Ｐゴシック" panose="020B0600070205080204" pitchFamily="34" charset="-128"/>
              </a:rPr>
              <a:t>The most human human</a:t>
            </a:r>
          </a:p>
        </p:txBody>
      </p:sp>
      <p:sp>
        <p:nvSpPr>
          <p:cNvPr id="6146" name="Content Placeholder 3">
            <a:extLst>
              <a:ext uri="{FF2B5EF4-FFF2-40B4-BE49-F238E27FC236}">
                <a16:creationId xmlns:a16="http://schemas.microsoft.com/office/drawing/2014/main" id="{7E26ED4B-11BE-49C3-8E14-0AD449678AA0}"/>
              </a:ext>
            </a:extLst>
          </p:cNvPr>
          <p:cNvSpPr>
            <a:spLocks noGrp="1"/>
          </p:cNvSpPr>
          <p:nvPr>
            <p:ph idx="1"/>
          </p:nvPr>
        </p:nvSpPr>
        <p:spPr>
          <a:xfrm>
            <a:off x="1036320" y="1117601"/>
            <a:ext cx="6380480" cy="5105917"/>
          </a:xfrm>
        </p:spPr>
        <p:txBody>
          <a:bodyPr/>
          <a:lstStyle/>
          <a:p>
            <a:pPr marL="0" indent="0">
              <a:spcBef>
                <a:spcPct val="0"/>
              </a:spcBef>
              <a:spcAft>
                <a:spcPts val="1800"/>
              </a:spcAft>
              <a:buClr>
                <a:srgbClr val="00F7FF"/>
              </a:buClr>
              <a:buNone/>
            </a:pPr>
            <a:r>
              <a:rPr lang="en-US" altLang="en-US" dirty="0">
                <a:latin typeface="Gill Sans MT" panose="020B0502020104020203" pitchFamily="34" charset="0"/>
                <a:ea typeface="ＭＳ Ｐゴシック" panose="020B0600070205080204" pitchFamily="34" charset="-128"/>
              </a:rPr>
              <a:t>Brian Christian acted as one of the ‘humans’ during a Turing test. (</a:t>
            </a:r>
            <a:r>
              <a:rPr lang="en-CA" dirty="0" err="1"/>
              <a:t>Loebner</a:t>
            </a:r>
            <a:r>
              <a:rPr lang="en-CA" dirty="0"/>
              <a:t> prize competition)</a:t>
            </a:r>
            <a:endParaRPr lang="en-US" altLang="en-US" dirty="0">
              <a:latin typeface="Gill Sans MT" panose="020B0502020104020203" pitchFamily="34" charset="0"/>
              <a:ea typeface="ＭＳ Ｐゴシック" panose="020B0600070205080204" pitchFamily="34" charset="-128"/>
            </a:endParaRPr>
          </a:p>
          <a:p>
            <a:pPr marL="0" indent="0">
              <a:spcBef>
                <a:spcPct val="0"/>
              </a:spcBef>
              <a:spcAft>
                <a:spcPts val="1800"/>
              </a:spcAft>
              <a:buClr>
                <a:srgbClr val="00F7FF"/>
              </a:buClr>
              <a:buNone/>
            </a:pPr>
            <a:endParaRPr lang="en-US" altLang="en-US" dirty="0">
              <a:latin typeface="Gill Sans MT" panose="020B0502020104020203" pitchFamily="34" charset="0"/>
              <a:ea typeface="ＭＳ Ｐゴシック" panose="020B0600070205080204" pitchFamily="34" charset="-128"/>
            </a:endParaRPr>
          </a:p>
          <a:p>
            <a:pPr marL="0" indent="0">
              <a:spcBef>
                <a:spcPct val="0"/>
              </a:spcBef>
              <a:spcAft>
                <a:spcPts val="1800"/>
              </a:spcAft>
              <a:buClr>
                <a:srgbClr val="00F7FF"/>
              </a:buClr>
              <a:buNone/>
            </a:pPr>
            <a:r>
              <a:rPr lang="en-US" altLang="en-US" dirty="0">
                <a:latin typeface="Gill Sans MT" panose="020B0502020104020203" pitchFamily="34" charset="0"/>
                <a:ea typeface="ＭＳ Ｐゴシック" panose="020B0600070205080204" pitchFamily="34" charset="-128"/>
              </a:rPr>
              <a:t>He won the prize for “most human </a:t>
            </a:r>
            <a:r>
              <a:rPr lang="en-US" altLang="en-US" dirty="0" err="1">
                <a:latin typeface="Gill Sans MT" panose="020B0502020104020203" pitchFamily="34" charset="0"/>
                <a:ea typeface="ＭＳ Ｐゴシック" panose="020B0600070205080204" pitchFamily="34" charset="-128"/>
              </a:rPr>
              <a:t>human</a:t>
            </a:r>
            <a:r>
              <a:rPr lang="en-US" altLang="en-US" dirty="0">
                <a:latin typeface="Gill Sans MT" panose="020B0502020104020203" pitchFamily="34" charset="0"/>
                <a:ea typeface="ＭＳ Ｐゴシック" panose="020B0600070205080204" pitchFamily="34" charset="-128"/>
              </a:rPr>
              <a:t>” – which means he was most likely to be identified as human and least likely to be identified as a computer by the judges he spoke to.</a:t>
            </a:r>
          </a:p>
          <a:p>
            <a:pPr marL="0" indent="0">
              <a:spcBef>
                <a:spcPct val="0"/>
              </a:spcBef>
              <a:spcAft>
                <a:spcPts val="1800"/>
              </a:spcAft>
              <a:buClr>
                <a:srgbClr val="00F7FF"/>
              </a:buClr>
              <a:buNone/>
            </a:pPr>
            <a:endParaRPr lang="en-US" altLang="en-US" dirty="0">
              <a:latin typeface="Gill Sans MT" panose="020B0502020104020203" pitchFamily="34" charset="0"/>
              <a:ea typeface="ＭＳ Ｐゴシック" panose="020B0600070205080204" pitchFamily="34" charset="-128"/>
            </a:endParaRPr>
          </a:p>
          <a:p>
            <a:pPr marL="0" indent="0">
              <a:spcBef>
                <a:spcPct val="0"/>
              </a:spcBef>
              <a:spcAft>
                <a:spcPts val="1800"/>
              </a:spcAft>
              <a:buClr>
                <a:srgbClr val="00F7FF"/>
              </a:buClr>
              <a:buNone/>
            </a:pPr>
            <a:r>
              <a:rPr lang="en-US" altLang="en-US" b="1" dirty="0">
                <a:latin typeface="Gill Sans MT" panose="020B0502020104020203" pitchFamily="34" charset="0"/>
                <a:ea typeface="ＭＳ Ｐゴシック" panose="020B0600070205080204" pitchFamily="34" charset="-128"/>
              </a:rPr>
              <a:t>What is the secret to sounding human?  </a:t>
            </a:r>
            <a:r>
              <a:rPr lang="en-US" altLang="en-US" i="1" dirty="0">
                <a:latin typeface="Gill Sans MT" panose="020B0502020104020203" pitchFamily="34" charset="0"/>
                <a:ea typeface="ＭＳ Ｐゴシック" panose="020B0600070205080204" pitchFamily="34" charset="-128"/>
              </a:rPr>
              <a:t>His answer: </a:t>
            </a:r>
            <a:r>
              <a:rPr lang="en-US" altLang="en-US" dirty="0">
                <a:latin typeface="Gill Sans MT" panose="020B0502020104020203" pitchFamily="34" charset="0"/>
                <a:ea typeface="ＭＳ Ｐゴシック" panose="020B0600070205080204" pitchFamily="34" charset="-128"/>
              </a:rPr>
              <a:t>the rhythm of flow of regular conversation – that just can’t be programmed into a machine (yet).</a:t>
            </a:r>
          </a:p>
        </p:txBody>
      </p:sp>
      <p:pic>
        <p:nvPicPr>
          <p:cNvPr id="4100" name="Picture 2" descr="BrianChristian©MichaelLangan-1.jpg">
            <a:extLst>
              <a:ext uri="{FF2B5EF4-FFF2-40B4-BE49-F238E27FC236}">
                <a16:creationId xmlns:a16="http://schemas.microsoft.com/office/drawing/2014/main" id="{2EB137C1-E3FA-45FD-8B75-8B0FA8D0F1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16800" y="228600"/>
            <a:ext cx="3022600"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C376525-825F-4719-9438-D34AEEB30779}"/>
              </a:ext>
            </a:extLst>
          </p:cNvPr>
          <p:cNvPicPr>
            <a:picLocks noChangeAspect="1"/>
          </p:cNvPicPr>
          <p:nvPr/>
        </p:nvPicPr>
        <p:blipFill>
          <a:blip r:embed="rId4"/>
          <a:stretch>
            <a:fillRect/>
          </a:stretch>
        </p:blipFill>
        <p:spPr>
          <a:xfrm>
            <a:off x="7073867" y="3168649"/>
            <a:ext cx="4897309" cy="2571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0C524-7D24-41D2-9F22-22A4389E76DB}"/>
              </a:ext>
            </a:extLst>
          </p:cNvPr>
          <p:cNvSpPr>
            <a:spLocks noGrp="1"/>
          </p:cNvSpPr>
          <p:nvPr>
            <p:ph type="title"/>
          </p:nvPr>
        </p:nvSpPr>
        <p:spPr/>
        <p:txBody>
          <a:bodyPr/>
          <a:lstStyle/>
          <a:p>
            <a:r>
              <a:rPr lang="en-CA" dirty="0"/>
              <a:t>Human to human vs computer to human</a:t>
            </a:r>
          </a:p>
        </p:txBody>
      </p:sp>
      <p:pic>
        <p:nvPicPr>
          <p:cNvPr id="4" name="Content Placeholder 3">
            <a:extLst>
              <a:ext uri="{FF2B5EF4-FFF2-40B4-BE49-F238E27FC236}">
                <a16:creationId xmlns:a16="http://schemas.microsoft.com/office/drawing/2014/main" id="{620189FA-6520-416A-8FBC-4170B1109CF4}"/>
              </a:ext>
            </a:extLst>
          </p:cNvPr>
          <p:cNvPicPr>
            <a:picLocks noGrp="1" noChangeAspect="1"/>
          </p:cNvPicPr>
          <p:nvPr>
            <p:ph idx="1"/>
          </p:nvPr>
        </p:nvPicPr>
        <p:blipFill>
          <a:blip r:embed="rId2"/>
          <a:stretch>
            <a:fillRect/>
          </a:stretch>
        </p:blipFill>
        <p:spPr>
          <a:xfrm>
            <a:off x="4103359" y="2108200"/>
            <a:ext cx="4045608" cy="3760788"/>
          </a:xfrm>
          <a:prstGeom prst="rect">
            <a:avLst/>
          </a:prstGeom>
        </p:spPr>
      </p:pic>
      <p:cxnSp>
        <p:nvCxnSpPr>
          <p:cNvPr id="5" name="Straight Connector 4">
            <a:extLst>
              <a:ext uri="{FF2B5EF4-FFF2-40B4-BE49-F238E27FC236}">
                <a16:creationId xmlns:a16="http://schemas.microsoft.com/office/drawing/2014/main" id="{3BA68F0B-3819-423C-BB42-61E3A638CA56}"/>
              </a:ext>
            </a:extLst>
          </p:cNvPr>
          <p:cNvCxnSpPr/>
          <p:nvPr/>
        </p:nvCxnSpPr>
        <p:spPr>
          <a:xfrm>
            <a:off x="1695635" y="4554245"/>
            <a:ext cx="725305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04413663"/>
      </p:ext>
    </p:extLst>
  </p:cSld>
  <p:clrMapOvr>
    <a:masterClrMapping/>
  </p:clrMapOvr>
</p:sld>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TotalTime>
  <Words>1093</Words>
  <Application>Microsoft Office PowerPoint</Application>
  <PresentationFormat>Widescreen</PresentationFormat>
  <Paragraphs>94</Paragraphs>
  <Slides>13</Slides>
  <Notes>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Bookman Old Style</vt:lpstr>
      <vt:lpstr>Calibri</vt:lpstr>
      <vt:lpstr>Franklin Gothic Book</vt:lpstr>
      <vt:lpstr>Gill Sans MT</vt:lpstr>
      <vt:lpstr>Gill Sans Ultra Bold</vt:lpstr>
      <vt:lpstr>1_RetrospectVTI</vt:lpstr>
      <vt:lpstr> Social Problems: Sociology, Technology and Artificial Intelligence: Applying Sociological Imagination to Innovation</vt:lpstr>
      <vt:lpstr>Artificial Intelligence (AI)</vt:lpstr>
      <vt:lpstr>Hard to Define: What Is AI and What Can It Do</vt:lpstr>
      <vt:lpstr>Turing Test: Alan Turing (1950)</vt:lpstr>
      <vt:lpstr>Chatterbots (Intelligent Agents)</vt:lpstr>
      <vt:lpstr>ELIZA: Example</vt:lpstr>
      <vt:lpstr>Mitsuku Chatbot</vt:lpstr>
      <vt:lpstr>The most human human</vt:lpstr>
      <vt:lpstr>Human to human vs computer to human</vt:lpstr>
      <vt:lpstr>Problemsonversation so HARD for machines?</vt:lpstr>
      <vt:lpstr>So, can AI “think”?</vt:lpstr>
      <vt:lpstr>Activity: Mental Health App Woebot</vt:lpstr>
      <vt:lpstr>Activity: Object Recognition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Problems: Sociology, Technology and Artificial Intelligence Applying Sociological Imagination to Innovation</dc:title>
  <dc:creator>jennifer sigouin</dc:creator>
  <cp:lastModifiedBy>jennifer sigouin</cp:lastModifiedBy>
  <cp:revision>40</cp:revision>
  <cp:lastPrinted>2021-02-02T19:35:37Z</cp:lastPrinted>
  <dcterms:created xsi:type="dcterms:W3CDTF">2021-01-03T18:31:36Z</dcterms:created>
  <dcterms:modified xsi:type="dcterms:W3CDTF">2021-04-26T15:51:47Z</dcterms:modified>
</cp:coreProperties>
</file>