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  <p:sldMasterId id="2147483686" r:id="rId6"/>
  </p:sldMasterIdLst>
  <p:notesMasterIdLst>
    <p:notesMasterId r:id="rId28"/>
  </p:notesMasterIdLst>
  <p:handoutMasterIdLst>
    <p:handoutMasterId r:id="rId29"/>
  </p:handoutMasterIdLst>
  <p:sldIdLst>
    <p:sldId id="257" r:id="rId7"/>
    <p:sldId id="380" r:id="rId8"/>
    <p:sldId id="350" r:id="rId9"/>
    <p:sldId id="427" r:id="rId10"/>
    <p:sldId id="271" r:id="rId11"/>
    <p:sldId id="273" r:id="rId12"/>
    <p:sldId id="319" r:id="rId13"/>
    <p:sldId id="429" r:id="rId14"/>
    <p:sldId id="489" r:id="rId15"/>
    <p:sldId id="490" r:id="rId16"/>
    <p:sldId id="426" r:id="rId17"/>
    <p:sldId id="493" r:id="rId18"/>
    <p:sldId id="488" r:id="rId19"/>
    <p:sldId id="497" r:id="rId20"/>
    <p:sldId id="499" r:id="rId21"/>
    <p:sldId id="334" r:id="rId22"/>
    <p:sldId id="498" r:id="rId23"/>
    <p:sldId id="343" r:id="rId24"/>
    <p:sldId id="494" r:id="rId25"/>
    <p:sldId id="270" r:id="rId26"/>
    <p:sldId id="500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33CC33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Bennett" initials="G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CC"/>
    <a:srgbClr val="FFCC00"/>
    <a:srgbClr val="33CC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6517" autoAdjust="0"/>
  </p:normalViewPr>
  <p:slideViewPr>
    <p:cSldViewPr>
      <p:cViewPr varScale="1">
        <p:scale>
          <a:sx n="98" d="100"/>
          <a:sy n="98" d="100"/>
        </p:scale>
        <p:origin x="21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188B69BB-CCA6-4559-B552-6E88D36111CE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3942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fld id="{4C71F8F2-B6D0-4BEC-876F-94825CC9F7E8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00826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8F2-B6D0-4BEC-876F-94825CC9F7E8}" type="slidenum">
              <a:rPr lang="en-CA" altLang="en-US" smtClean="0"/>
              <a:pPr/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6654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https://www.circleof6app.com/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8F2-B6D0-4BEC-876F-94825CC9F7E8}" type="slidenum">
              <a:rPr lang="en-CA" altLang="en-US" smtClean="0"/>
              <a:pPr/>
              <a:t>21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3999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1pPr>
            <a:lvl2pPr marL="742950" indent="-28575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2pPr>
            <a:lvl3pPr marL="1143000" indent="-22860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3pPr>
            <a:lvl4pPr marL="1600200" indent="-22860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4pPr>
            <a:lvl5pPr marL="2057400" indent="-22860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9pPr>
          </a:lstStyle>
          <a:p>
            <a:fld id="{E1D28507-6F4F-4095-AE77-782B48588C46}" type="slidenum">
              <a:rPr lang="en-CA" altLang="en-US" sz="1300" b="0">
                <a:solidFill>
                  <a:schemeClr val="tx1"/>
                </a:solidFill>
              </a:rPr>
              <a:pPr/>
              <a:t>5</a:t>
            </a:fld>
            <a:endParaRPr lang="en-CA" altLang="en-US" sz="1300" b="0" dirty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47713"/>
            <a:ext cx="4784725" cy="358933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4562475"/>
            <a:ext cx="5365750" cy="433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9234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https://www150.statcan.gc.ca/n1/pub/75-006-x/2013001/article/11874-eng.htm</a:t>
            </a:r>
          </a:p>
          <a:p>
            <a:r>
              <a:rPr lang="en-CA" dirty="0"/>
              <a:t>https://www.ncwit.org/resources/women-tech-facts-2016-update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8F2-B6D0-4BEC-876F-94825CC9F7E8}" type="slidenum">
              <a:rPr lang="en-CA" altLang="en-US" smtClean="0"/>
              <a:pPr/>
              <a:t>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5407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1pPr>
            <a:lvl2pPr marL="742950" indent="-28575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2pPr>
            <a:lvl3pPr marL="1143000" indent="-22860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3pPr>
            <a:lvl4pPr marL="1600200" indent="-22860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4pPr>
            <a:lvl5pPr marL="2057400" indent="-228600" defTabSz="954088" eaLnBrk="0" hangingPunct="0"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3CC33"/>
                </a:solidFill>
                <a:latin typeface="Times New Roman" panose="02020603050405020304" pitchFamily="18" charset="0"/>
              </a:defRPr>
            </a:lvl9pPr>
          </a:lstStyle>
          <a:p>
            <a:fld id="{CECA176C-5F1C-4889-BF30-9E29B7FCDC23}" type="slidenum">
              <a:rPr lang="en-CA" altLang="en-US" sz="1300" b="0">
                <a:solidFill>
                  <a:schemeClr val="tx1"/>
                </a:solidFill>
              </a:rPr>
              <a:pPr/>
              <a:t>9</a:t>
            </a:fld>
            <a:endParaRPr lang="en-CA" altLang="en-US" sz="13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9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https://www.bloomberg.com/news/articles/2020-07-21/ubisoft-sexual-misconduct-scandal-harassment-sexism-and-abuse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8F2-B6D0-4BEC-876F-94825CC9F7E8}" type="slidenum">
              <a:rPr lang="en-CA" altLang="en-US" smtClean="0"/>
              <a:pPr/>
              <a:t>11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6075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Gaucher et al. (2011) 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Evidence That Gendered Wording in Job Advertisements Exists and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Sustains Gender Inequality.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8F2-B6D0-4BEC-876F-94825CC9F7E8}" type="slidenum">
              <a:rPr lang="en-CA" altLang="en-US" smtClean="0"/>
              <a:pPr/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4936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3F968-BFB8-4A4A-BBAE-8D3FFAB5A616}" type="slidenum">
              <a:rPr lang="en-CA" altLang="en-US" sz="1300"/>
              <a:pPr>
                <a:spcBef>
                  <a:spcPct val="0"/>
                </a:spcBef>
              </a:pPr>
              <a:t>16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48806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Developed by 2 high school girls who met at Summer camp for coding. Andrea Gonzales and Sophie Houser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FCEB-F351-4C9C-93BF-A2AAF1E1CBC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2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http://www.genderfair.com/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F8F2-B6D0-4BEC-876F-94825CC9F7E8}" type="slidenum">
              <a:rPr lang="en-CA" altLang="en-US" smtClean="0"/>
              <a:pPr/>
              <a:t>20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7644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A659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33E3D-6990-4EF3-A6C3-94D9092A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79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70461-5061-4414-803B-C583AB66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ADE0-5C6C-4D2E-BA8D-9FAB5A6E6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8" r:id="rId4"/>
    <p:sldLayoutId id="214748369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208" r="79" b="371"/>
          <a:stretch/>
        </p:blipFill>
        <p:spPr bwMode="auto">
          <a:xfrm>
            <a:off x="5030" y="1063"/>
            <a:ext cx="9154872" cy="684898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11EB2B-0846-4623-8B27-CF24A81847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adieslearningcode.com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io.com/produc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1BA06A8-FCD5-4B9A-807E-0169A821C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6310"/>
          <a:stretch/>
        </p:blipFill>
        <p:spPr>
          <a:xfrm>
            <a:off x="12" y="857258"/>
            <a:ext cx="9143989" cy="343375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1" y="4716443"/>
            <a:ext cx="7585234" cy="557762"/>
          </a:xfrm>
        </p:spPr>
        <p:txBody>
          <a:bodyPr anchor="b">
            <a:noAutofit/>
          </a:bodyPr>
          <a:lstStyle/>
          <a:p>
            <a:br>
              <a:rPr lang="en-US" sz="1875" b="1" i="1" dirty="0"/>
            </a:br>
            <a:r>
              <a:rPr lang="en-US" sz="1875" b="1" i="1" dirty="0"/>
              <a:t>Social Problems: Sociology, Technology and Artificial Intelligence</a:t>
            </a:r>
            <a:br>
              <a:rPr lang="en-US" sz="1875" b="1" i="1" dirty="0"/>
            </a:br>
            <a:r>
              <a:rPr lang="en-US" sz="1875" b="1" i="1" dirty="0"/>
              <a:t>Applying Sociological Imagination to Innovation</a:t>
            </a:r>
            <a:endParaRPr lang="en-CA" sz="1875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526" y="5396514"/>
            <a:ext cx="7584948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Professor: Jennifer Sigouin, PhD</a:t>
            </a:r>
          </a:p>
          <a:p>
            <a:r>
              <a:rPr lang="en-US" dirty="0"/>
              <a:t>Lecture: Feminism, Technology and 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6CB92-A7EA-42F5-8711-7FE3AC75B461}"/>
              </a:ext>
            </a:extLst>
          </p:cNvPr>
          <p:cNvSpPr txBox="1"/>
          <p:nvPr/>
        </p:nvSpPr>
        <p:spPr>
          <a:xfrm>
            <a:off x="8077200" y="4589848"/>
            <a:ext cx="12650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</a:rPr>
              <a:t>Image: </a:t>
            </a:r>
          </a:p>
          <a:p>
            <a:r>
              <a:rPr lang="en-CA" sz="900" dirty="0">
                <a:solidFill>
                  <a:schemeClr val="bg1"/>
                </a:solidFill>
              </a:rPr>
              <a:t>ghananewsonline.com</a:t>
            </a:r>
          </a:p>
          <a:p>
            <a:endParaRPr lang="en-CA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587C-F734-F54A-B625-4D2B41A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Women in IT-Related Fields,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2DB5-E821-5345-AEDF-2304B640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r>
              <a:rPr lang="en-CA" sz="3000" dirty="0"/>
              <a:t>Why are more women not choosing IT careers?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Gendered socialization 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Gendered roles/school departments: 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Toxic workplace environments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0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BB93-6EE0-43C7-B59F-9073E603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Ubisoft scandal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84B97-9097-43D6-A6EC-294CEA0D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Using the article, list all the inappropriate behaviors that was listed. Explain why these behaviors are inappropriate, using key terms associated with Feminism (e.g., sexism).  </a:t>
            </a:r>
          </a:p>
        </p:txBody>
      </p:sp>
    </p:spTree>
    <p:extLst>
      <p:ext uri="{BB962C8B-B14F-4D97-AF65-F5344CB8AC3E}">
        <p14:creationId xmlns:p14="http://schemas.microsoft.com/office/powerpoint/2010/main" val="412084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78E6-261B-48F5-A2BC-52ED2036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Women in IT-Related Fields, cont’d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73CA-7DB2-461F-A64A-A8231F661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GB" dirty="0"/>
              <a:t>There have been several attempts to make technology, and coding in particular, more inclusive for women</a:t>
            </a:r>
          </a:p>
          <a:p>
            <a:endParaRPr lang="en-CA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E880D99-BB5C-4B4C-9377-D17FE439B0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97" y="3426420"/>
            <a:ext cx="8200403" cy="8735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253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1092-6FF8-4CD8-BE1D-D1CD95F6A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AI and Gender Inequality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122EC-91C1-4762-90ED-7CA81AD459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45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128A-8220-4A1E-ABDE-312F6771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dirty="0"/>
              <a:t>Gendered Language And Its Impact On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5F23-6D60-4F80-B586-55A38FBFA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/>
              <a:t>Studies show that gender-coded words can significantly reduce the number of women applying to open positions (Gaucher et al, 2011).</a:t>
            </a:r>
          </a:p>
          <a:p>
            <a:r>
              <a:rPr lang="en-CA" sz="1800" dirty="0" err="1"/>
              <a:t>E.g</a:t>
            </a:r>
            <a:r>
              <a:rPr lang="en-CA" sz="1800" dirty="0"/>
              <a:t> Buffer realized that less than 2% of its candidates for developer positions were women because they used the word “</a:t>
            </a:r>
            <a:r>
              <a:rPr lang="en-CA" sz="1800" dirty="0" err="1"/>
              <a:t>hacker”in</a:t>
            </a:r>
            <a:r>
              <a:rPr lang="en-CA" sz="1800" dirty="0"/>
              <a:t> their description</a:t>
            </a:r>
          </a:p>
          <a:p>
            <a:r>
              <a:rPr lang="en-CA" sz="1800" dirty="0"/>
              <a:t>Avoid gender-coded words, like “</a:t>
            </a:r>
            <a:r>
              <a:rPr lang="en-CA" sz="1800" dirty="0" err="1"/>
              <a:t>rockstar</a:t>
            </a:r>
            <a:r>
              <a:rPr lang="en-CA" sz="1800" dirty="0"/>
              <a:t>,” “ninja,” and “dominate”, “leader”</a:t>
            </a:r>
          </a:p>
          <a:p>
            <a:r>
              <a:rPr lang="en-CA" sz="1800" dirty="0"/>
              <a:t>gendered wording as an institutional-level mechanism of inequality maintenance</a:t>
            </a:r>
          </a:p>
          <a:p>
            <a:r>
              <a:rPr lang="en-CA" sz="1800" dirty="0" err="1">
                <a:hlinkClick r:id="rId3"/>
              </a:rPr>
              <a:t>Textio</a:t>
            </a:r>
            <a:r>
              <a:rPr lang="en-CA" sz="1800" dirty="0">
                <a:hlinkClick r:id="rId3"/>
              </a:rPr>
              <a:t> Hire</a:t>
            </a:r>
            <a:r>
              <a:rPr lang="en-CA" sz="1800" dirty="0"/>
              <a:t>—an online tool that analyzes job descriptions and suggests improvements to make the language more appealing to all applicants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49466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CAEC-95B4-4EE5-8FAB-AB2237684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Technology and the Body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219CB-5512-4DE5-A8C5-FA13222A4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534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noProof="0" dirty="0"/>
              <a:t>Technology and the Body</a:t>
            </a:r>
            <a:endParaRPr lang="en-GB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How does the body come </a:t>
            </a:r>
          </a:p>
          <a:p>
            <a:pPr marL="0" indent="0">
              <a:buNone/>
            </a:pPr>
            <a:r>
              <a:rPr lang="en-GB" noProof="0" dirty="0"/>
              <a:t>into play in different social </a:t>
            </a:r>
          </a:p>
          <a:p>
            <a:pPr marL="0" indent="0">
              <a:buNone/>
            </a:pPr>
            <a:r>
              <a:rPr lang="en-GB" noProof="0" dirty="0"/>
              <a:t>media sites?</a:t>
            </a:r>
          </a:p>
          <a:p>
            <a:r>
              <a:rPr lang="en-GB" dirty="0"/>
              <a:t>How about Instagram?</a:t>
            </a:r>
          </a:p>
          <a:p>
            <a:pPr lvl="1"/>
            <a:r>
              <a:rPr lang="en-GB" dirty="0"/>
              <a:t>Idealized front-stage </a:t>
            </a:r>
            <a:r>
              <a:rPr lang="en-GB" dirty="0" err="1"/>
              <a:t>behaviors</a:t>
            </a:r>
            <a:endParaRPr lang="en-GB" dirty="0"/>
          </a:p>
          <a:p>
            <a:pPr lvl="1"/>
            <a:r>
              <a:rPr lang="en-GB" dirty="0"/>
              <a:t>Mental health issues</a:t>
            </a:r>
          </a:p>
          <a:p>
            <a:r>
              <a:rPr lang="en-GB" dirty="0"/>
              <a:t>Apps</a:t>
            </a:r>
          </a:p>
          <a:p>
            <a:pPr lvl="1"/>
            <a:r>
              <a:rPr lang="en-CA" dirty="0"/>
              <a:t>Calorie Mama AI</a:t>
            </a:r>
          </a:p>
          <a:p>
            <a:pPr lvl="1"/>
            <a:r>
              <a:rPr lang="en-GB" dirty="0"/>
              <a:t>https://caloriemama.ai/</a:t>
            </a:r>
          </a:p>
          <a:p>
            <a:pPr marL="457200" lvl="1" indent="0">
              <a:buNone/>
            </a:pP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8298C3-8846-45A6-8164-952BB2051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00200"/>
            <a:ext cx="3886200" cy="41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2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AB-E52B-4910-BF24-DEF3C67A0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Technology as a tool for gender equality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A218A-D8F6-453E-8878-7CB687038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80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8DA8-07AD-4AF7-83E3-AADF6E28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Use of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1C8B-8BCD-49D9-9539-2968515F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hashtag #MeToo, a hashtag first used by African American women’s rights activist </a:t>
            </a:r>
            <a:r>
              <a:rPr lang="en-US" dirty="0" err="1"/>
              <a:t>Tarana</a:t>
            </a:r>
            <a:r>
              <a:rPr lang="en-US" dirty="0"/>
              <a:t> Burke in 2006, has received global attention.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significant scale, volume, and endurance of #MeToo makes it stand out from other online conversations about misogyny and violence against women</a:t>
            </a:r>
          </a:p>
        </p:txBody>
      </p:sp>
    </p:spTree>
    <p:extLst>
      <p:ext uri="{BB962C8B-B14F-4D97-AF65-F5344CB8AC3E}">
        <p14:creationId xmlns:p14="http://schemas.microsoft.com/office/powerpoint/2010/main" val="302036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2C76-B352-42A0-A2CF-6CC4A4BF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Feminism: The Tampon Run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050CC5-F819-4C88-AAF7-7B84BEDFB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3497" y="2438400"/>
            <a:ext cx="4542250" cy="28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chemeClr val="tx1"/>
                </a:solidFill>
              </a:rPr>
              <a:t>Feminist Theories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b="1" dirty="0"/>
              <a:t>Feminism in General</a:t>
            </a:r>
          </a:p>
          <a:p>
            <a:r>
              <a:rPr lang="en-CA" dirty="0"/>
              <a:t>Women’s experiences differ from men in the same situation</a:t>
            </a:r>
          </a:p>
          <a:p>
            <a:r>
              <a:rPr lang="en-CA" dirty="0"/>
              <a:t> Women experience less privilege than men</a:t>
            </a:r>
          </a:p>
          <a:p>
            <a:r>
              <a:rPr lang="en-CA" dirty="0"/>
              <a:t>Women and men should be social &amp; political equals</a:t>
            </a:r>
          </a:p>
          <a:p>
            <a:endParaRPr lang="en-CA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EF1B8D45-124C-496A-906D-207BC9F2A8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6390" name="Picture 2" descr="C:\Users\user\Documents\femini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958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62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9074-EE0C-4A0A-A31C-EF369291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Feminism: Gender Fair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12E789-4F00-4CEA-9D97-C8C61289F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722" y="2519736"/>
            <a:ext cx="7543800" cy="26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6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2200C-5076-4526-8396-149CFAC669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616" b="2097"/>
          <a:stretch/>
        </p:blipFill>
        <p:spPr>
          <a:xfrm>
            <a:off x="12" y="10"/>
            <a:ext cx="9143989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E7A0A-AE8F-4AB2-9734-7EC2C22D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anchor="b">
            <a:normAutofit/>
          </a:bodyPr>
          <a:lstStyle/>
          <a:p>
            <a:r>
              <a:rPr lang="en-CA" dirty="0"/>
              <a:t>Safety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A84743A-FBBB-4276-98FB-231B6C508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/>
          <a:lstStyle/>
          <a:p>
            <a:r>
              <a:rPr lang="en-US" dirty="0"/>
              <a:t>Circle of 6 app</a:t>
            </a:r>
          </a:p>
        </p:txBody>
      </p:sp>
    </p:spTree>
    <p:extLst>
      <p:ext uri="{BB962C8B-B14F-4D97-AF65-F5344CB8AC3E}">
        <p14:creationId xmlns:p14="http://schemas.microsoft.com/office/powerpoint/2010/main" val="416972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Gendered Technology</a:t>
            </a:r>
          </a:p>
        </p:txBody>
      </p:sp>
    </p:spTree>
    <p:extLst>
      <p:ext uri="{BB962C8B-B14F-4D97-AF65-F5344CB8AC3E}">
        <p14:creationId xmlns:p14="http://schemas.microsoft.com/office/powerpoint/2010/main" val="360681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EB20-3E66-40CE-A19A-7A1B69D8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7AA6-C968-42C1-8F0B-B7BEC4E21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 have Siri, Cortana, Alexa or any other virtual assistant, try it now. What do you notice about the voice?</a:t>
            </a:r>
          </a:p>
        </p:txBody>
      </p:sp>
    </p:spTree>
    <p:extLst>
      <p:ext uri="{BB962C8B-B14F-4D97-AF65-F5344CB8AC3E}">
        <p14:creationId xmlns:p14="http://schemas.microsoft.com/office/powerpoint/2010/main" val="89621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GB" altLang="en-US" noProof="0" dirty="0"/>
              <a:t>Gender and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the study of technology, scholars tend to disregard gender as an important subject of study, in particular</a:t>
            </a:r>
            <a:endParaRPr lang="en-GB" noProof="0" dirty="0"/>
          </a:p>
          <a:p>
            <a:pPr marL="514350" lvl="0" indent="-514350">
              <a:buFont typeface="+mj-lt"/>
              <a:buAutoNum type="arabicPeriod"/>
            </a:pPr>
            <a:r>
              <a:rPr lang="en-GB" noProof="0" dirty="0"/>
              <a:t>Technologies are often treated as </a:t>
            </a:r>
            <a:r>
              <a:rPr lang="en-GB" b="1" noProof="0" dirty="0"/>
              <a:t>neutral</a:t>
            </a:r>
            <a:r>
              <a:rPr lang="en-GB" noProof="0" dirty="0"/>
              <a:t> </a:t>
            </a:r>
            <a:r>
              <a:rPr lang="en-GB" b="1" noProof="0" dirty="0"/>
              <a:t>objects</a:t>
            </a:r>
            <a:r>
              <a:rPr lang="en-GB" noProof="0" dirty="0"/>
              <a:t> as though they are designed with neither a specific gender or person in mind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noProof="0" dirty="0"/>
              <a:t>Technologies are perceived as impacting women and men </a:t>
            </a:r>
            <a:r>
              <a:rPr lang="en-GB" b="1" noProof="0" dirty="0"/>
              <a:t>equally</a:t>
            </a:r>
            <a:r>
              <a:rPr lang="en-GB" noProof="0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noProof="0" dirty="0"/>
              <a:t>Debates around </a:t>
            </a:r>
            <a:r>
              <a:rPr lang="en-GB" b="1" noProof="0" dirty="0"/>
              <a:t>gender</a:t>
            </a:r>
            <a:r>
              <a:rPr lang="en-GB" noProof="0" dirty="0"/>
              <a:t> </a:t>
            </a:r>
            <a:r>
              <a:rPr lang="en-GB" b="1" noProof="0" dirty="0"/>
              <a:t>issues</a:t>
            </a:r>
            <a:r>
              <a:rPr lang="en-GB" noProof="0" dirty="0"/>
              <a:t> start after the design of a tool is completed, instead of during 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Women’s Liberation vs. Women’s Oppression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  <a:p>
            <a:r>
              <a:rPr lang="en-GB" sz="3000" b="1" dirty="0"/>
              <a:t>W</a:t>
            </a:r>
            <a:r>
              <a:rPr lang="en-GB" sz="3000" b="1" noProof="0" dirty="0"/>
              <a:t>omen’s liberation </a:t>
            </a:r>
            <a:r>
              <a:rPr lang="en-GB" sz="3000" noProof="0" dirty="0"/>
              <a:t>view:</a:t>
            </a:r>
          </a:p>
          <a:p>
            <a:pPr lvl="1"/>
            <a:r>
              <a:rPr lang="en-GB" sz="2800" dirty="0"/>
              <a:t>S</a:t>
            </a:r>
            <a:r>
              <a:rPr lang="en-GB" sz="2800" noProof="0" dirty="0" err="1"/>
              <a:t>upporting</a:t>
            </a:r>
            <a:r>
              <a:rPr lang="en-GB" sz="2800" noProof="0" dirty="0"/>
              <a:t> fertility choices (e.g., </a:t>
            </a:r>
            <a:r>
              <a:rPr lang="en-US" sz="2800" dirty="0"/>
              <a:t>Fitbit with period tracker)</a:t>
            </a:r>
            <a:endParaRPr lang="en-GB" sz="2800" noProof="0" dirty="0"/>
          </a:p>
          <a:p>
            <a:pPr lvl="1"/>
            <a:r>
              <a:rPr lang="en-GB" sz="2800" dirty="0"/>
              <a:t>E</a:t>
            </a:r>
            <a:r>
              <a:rPr lang="en-GB" sz="2800" noProof="0" dirty="0" err="1"/>
              <a:t>asing</a:t>
            </a:r>
            <a:r>
              <a:rPr lang="en-GB" sz="2800" noProof="0" dirty="0"/>
              <a:t> the burden of household work</a:t>
            </a:r>
          </a:p>
          <a:p>
            <a:pPr lvl="1"/>
            <a:r>
              <a:rPr lang="en-GB" sz="2800" dirty="0"/>
              <a:t>C</a:t>
            </a:r>
            <a:r>
              <a:rPr lang="en-GB" sz="2800" noProof="0" dirty="0" err="1"/>
              <a:t>reating</a:t>
            </a:r>
            <a:r>
              <a:rPr lang="en-GB" sz="2800" noProof="0" dirty="0"/>
              <a:t> alternative, flexible work environments particularly suited for women</a:t>
            </a:r>
          </a:p>
          <a:p>
            <a:pPr lvl="1"/>
            <a:endParaRPr lang="en-GB" sz="3200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Women’s Liberation vs. Women’s Oppression, cont’d</a:t>
            </a:r>
            <a:endParaRPr lang="en-GB" alt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sz="3000" b="1" dirty="0"/>
              <a:t>W</a:t>
            </a:r>
            <a:r>
              <a:rPr lang="en-GB" sz="3000" b="1" noProof="0" dirty="0"/>
              <a:t>omen’s inclusion</a:t>
            </a:r>
            <a:r>
              <a:rPr lang="en-GB" sz="3000" noProof="0" dirty="0"/>
              <a:t> view: </a:t>
            </a:r>
          </a:p>
          <a:p>
            <a:r>
              <a:rPr lang="en-GB" sz="3000" noProof="0" dirty="0"/>
              <a:t>advocates that women need to be greater integrated into the technology debate </a:t>
            </a:r>
          </a:p>
          <a:p>
            <a:r>
              <a:rPr lang="en-GB" sz="3000" dirty="0"/>
              <a:t>Women need to be</a:t>
            </a:r>
            <a:r>
              <a:rPr lang="en-GB" sz="3000" noProof="0" dirty="0"/>
              <a:t> </a:t>
            </a:r>
            <a:r>
              <a:rPr lang="en-GB" sz="3000" b="1" noProof="0" dirty="0"/>
              <a:t>active participants</a:t>
            </a:r>
            <a:r>
              <a:rPr lang="en-GB" sz="3000" noProof="0" dirty="0"/>
              <a:t> and </a:t>
            </a:r>
            <a:r>
              <a:rPr lang="en-GB" sz="3000" b="1" noProof="0" dirty="0"/>
              <a:t>creators</a:t>
            </a:r>
            <a:endParaRPr lang="en-GB" sz="3000" noProof="0" dirty="0"/>
          </a:p>
        </p:txBody>
      </p:sp>
    </p:spTree>
    <p:extLst>
      <p:ext uri="{BB962C8B-B14F-4D97-AF65-F5344CB8AC3E}">
        <p14:creationId xmlns:p14="http://schemas.microsoft.com/office/powerpoint/2010/main" val="144137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573BD77-7C64-4A37-9F85-AEF9351D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76200"/>
            <a:ext cx="2638175" cy="2093975"/>
          </a:xfrm>
        </p:spPr>
        <p:txBody>
          <a:bodyPr/>
          <a:lstStyle/>
          <a:p>
            <a:r>
              <a:rPr lang="en-US" dirty="0"/>
              <a:t>Women in STEM fields: Statistics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996C76-46C4-4D5C-85C7-C23FA5149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4238" y="2026260"/>
            <a:ext cx="4446258" cy="2867836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E4E0545-F026-4BB4-A4F5-59CD352E3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2362200"/>
            <a:ext cx="3200400" cy="3941323"/>
          </a:xfrm>
        </p:spPr>
        <p:txBody>
          <a:bodyPr/>
          <a:lstStyle/>
          <a:p>
            <a:r>
              <a:rPr lang="en-CA" dirty="0"/>
              <a:t>Women are still underrepresented in STEM fields (Science, Technology, Engineering, Computer Science):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Women accounted for 23% of those who graduated from engineering and 30% of those who graduated from mathematics and computer science programs (Statistics Canada, 2011)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Women make up 47 percent of all employed adults in the U.S., but as of 2015, they hold only 25 percent of computing roles (Women in Tech, U.S., 2015)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6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Women in IT-Related Fields</a:t>
            </a:r>
            <a:r>
              <a:rPr lang="en-GB" altLang="en-US" noProof="0" dirty="0"/>
              <a:t>, cont’d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GB" noProof="0" dirty="0"/>
              <a:t>Why do we see a trend toward fewer women choosing IT careers, when this sector is growing and providing increasingly well-paid employment? 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Understanding this trend is difficult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noProof="0" dirty="0"/>
              <a:t>Evidence consistently shows that women are using a wide range of technologies in their daily life</a:t>
            </a:r>
          </a:p>
        </p:txBody>
      </p:sp>
    </p:spTree>
    <p:extLst>
      <p:ext uri="{BB962C8B-B14F-4D97-AF65-F5344CB8AC3E}">
        <p14:creationId xmlns:p14="http://schemas.microsoft.com/office/powerpoint/2010/main" val="708948652"/>
      </p:ext>
    </p:extLst>
  </p:cSld>
  <p:clrMapOvr>
    <a:masterClrMapping/>
  </p:clrMapOvr>
</p:sld>
</file>

<file path=ppt/theme/theme1.xml><?xml version="1.0" encoding="utf-8"?>
<a:theme xmlns:a="http://schemas.openxmlformats.org/drawingml/2006/main" name="PPT_OUP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328F76B4-8B4B-4449-B6D0-89D9E68444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57D5FB25-C71A-4FA0-B2CB-224F648BF6A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0E03ACEF-5A19-4B88-B2E6-625A1FE4D0E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21B665A0B6B546A5FC7E8830946E0D" ma:contentTypeVersion="10" ma:contentTypeDescription="Create a new document." ma:contentTypeScope="" ma:versionID="6ff1f2f6705627d32cf8a91e436ea5dc">
  <xsd:schema xmlns:xsd="http://www.w3.org/2001/XMLSchema" xmlns:xs="http://www.w3.org/2001/XMLSchema" xmlns:p="http://schemas.microsoft.com/office/2006/metadata/properties" xmlns:ns3="9684a2aa-1790-4d5a-b8d1-c44c275d0e30" xmlns:ns4="c9e10cb3-64a2-4977-adb2-d3bc2e279d44" targetNamespace="http://schemas.microsoft.com/office/2006/metadata/properties" ma:root="true" ma:fieldsID="58ef1d6ef34d535b597c05414afabc88" ns3:_="" ns4:_="">
    <xsd:import namespace="9684a2aa-1790-4d5a-b8d1-c44c275d0e30"/>
    <xsd:import namespace="c9e10cb3-64a2-4977-adb2-d3bc2e279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4a2aa-1790-4d5a-b8d1-c44c275d0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10cb3-64a2-4977-adb2-d3bc2e279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88675-E6AB-4E75-94B7-921EA09A0D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A098B-D23B-4365-82DA-5FB5AF50A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4a2aa-1790-4d5a-b8d1-c44c275d0e30"/>
    <ds:schemaRef ds:uri="c9e10cb3-64a2-4977-adb2-d3bc2e279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006B9-F16A-44BB-8390-0A6E38FD8F0D}">
  <ds:schemaRefs>
    <ds:schemaRef ds:uri="http://purl.org/dc/elements/1.1/"/>
    <ds:schemaRef ds:uri="9684a2aa-1790-4d5a-b8d1-c44c275d0e30"/>
    <ds:schemaRef ds:uri="http://schemas.microsoft.com/office/2006/metadata/properties"/>
    <ds:schemaRef ds:uri="http://purl.org/dc/terms/"/>
    <ds:schemaRef ds:uri="c9e10cb3-64a2-4977-adb2-d3bc2e279d44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812</Words>
  <Application>Microsoft Office PowerPoint</Application>
  <PresentationFormat>On-screen Show (4:3)</PresentationFormat>
  <Paragraphs>99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PPT_OUP_THEME</vt:lpstr>
      <vt:lpstr>Custom Design</vt:lpstr>
      <vt:lpstr>1_Custom Design</vt:lpstr>
      <vt:lpstr> Social Problems: Sociology, Technology and Artificial Intelligence Applying Sociological Imagination to Innovation</vt:lpstr>
      <vt:lpstr>Feminist Theories</vt:lpstr>
      <vt:lpstr>Chapter 8</vt:lpstr>
      <vt:lpstr>AI Assistant</vt:lpstr>
      <vt:lpstr>Gender and Technology</vt:lpstr>
      <vt:lpstr>Women’s Liberation vs. Women’s Oppression</vt:lpstr>
      <vt:lpstr>Women’s Liberation vs. Women’s Oppression, cont’d</vt:lpstr>
      <vt:lpstr>Women in STEM fields: Statistics</vt:lpstr>
      <vt:lpstr>Women in IT-Related Fields, cont’d</vt:lpstr>
      <vt:lpstr>Women in IT-Related Fields, cont’d</vt:lpstr>
      <vt:lpstr>Ubisoft scandal</vt:lpstr>
      <vt:lpstr>Women in IT-Related Fields, cont’d</vt:lpstr>
      <vt:lpstr>AI and Gender Inequality</vt:lpstr>
      <vt:lpstr>Gendered Language And Its Impact On Hiring</vt:lpstr>
      <vt:lpstr>Technology and the Body</vt:lpstr>
      <vt:lpstr>Technology and the Body</vt:lpstr>
      <vt:lpstr>Technology as a tool for gender equality</vt:lpstr>
      <vt:lpstr>Use of Social Media</vt:lpstr>
      <vt:lpstr>Feminism: The Tampon Run</vt:lpstr>
      <vt:lpstr>Feminism: Gender Fair App</vt:lpstr>
      <vt:lpstr>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jennifer sigouin</dc:creator>
  <cp:lastModifiedBy>jennifer sigouin</cp:lastModifiedBy>
  <cp:revision>23</cp:revision>
  <dcterms:created xsi:type="dcterms:W3CDTF">2021-01-13T17:29:11Z</dcterms:created>
  <dcterms:modified xsi:type="dcterms:W3CDTF">2021-04-26T16:04:03Z</dcterms:modified>
</cp:coreProperties>
</file>