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46" r:id="rId2"/>
    <p:sldId id="347" r:id="rId3"/>
    <p:sldId id="349" r:id="rId4"/>
    <p:sldId id="350" r:id="rId5"/>
    <p:sldId id="351" r:id="rId6"/>
    <p:sldId id="359" r:id="rId7"/>
    <p:sldId id="362" r:id="rId8"/>
    <p:sldId id="354" r:id="rId9"/>
    <p:sldId id="361" r:id="rId10"/>
    <p:sldId id="363" r:id="rId11"/>
    <p:sldId id="364" r:id="rId12"/>
    <p:sldId id="348"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C2FF88"/>
    <a:srgbClr val="00F7FF"/>
    <a:srgbClr val="FF00B9"/>
    <a:srgbClr val="00FF26"/>
    <a:srgbClr val="FF0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2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85287-5828-404B-8FB4-A351FE564A95}" type="datetimeFigureOut">
              <a:t>16-11-20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5F726-7D4D-CD43-A254-A9FF22C71CD8}" type="slidenum">
              <a:t>‹#›</a:t>
            </a:fld>
            <a:endParaRPr lang="en-US"/>
          </a:p>
        </p:txBody>
      </p:sp>
    </p:spTree>
    <p:extLst>
      <p:ext uri="{BB962C8B-B14F-4D97-AF65-F5344CB8AC3E}">
        <p14:creationId xmlns:p14="http://schemas.microsoft.com/office/powerpoint/2010/main" val="3575581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305145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5607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324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228600" y="228600"/>
            <a:ext cx="6362700" cy="6324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90087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71225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1247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228600" y="15240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5240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1486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90411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408668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65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64853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600671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7" name="Rectangle 3"/>
          <p:cNvSpPr>
            <a:spLocks noGrp="1" noChangeArrowheads="1"/>
          </p:cNvSpPr>
          <p:nvPr>
            <p:ph type="body" idx="1"/>
          </p:nvPr>
        </p:nvSpPr>
        <p:spPr bwMode="auto">
          <a:xfrm>
            <a:off x="228600" y="12192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p:titleStyle>
    <p:bodyStyle>
      <a:lvl1pPr marL="342900" indent="-342900" algn="l" rtl="0" eaLnBrk="0" fontAlgn="base" hangingPunct="0">
        <a:spcBef>
          <a:spcPct val="200000"/>
        </a:spcBef>
        <a:spcAft>
          <a:spcPct val="0"/>
        </a:spcAft>
        <a:buChar char="•"/>
        <a:defRPr sz="2200">
          <a:solidFill>
            <a:schemeClr val="tx1"/>
          </a:solidFill>
          <a:latin typeface="Myriad Pro"/>
          <a:ea typeface="ＭＳ Ｐゴシック" charset="-128"/>
          <a:cs typeface="ＭＳ Ｐゴシック" charset="-128"/>
        </a:defRPr>
      </a:lvl1pPr>
      <a:lvl2pPr marL="476250" indent="-19050" algn="l" rtl="0" eaLnBrk="0" fontAlgn="base" hangingPunct="0">
        <a:spcBef>
          <a:spcPct val="200000"/>
        </a:spcBef>
        <a:spcAft>
          <a:spcPct val="0"/>
        </a:spcAft>
        <a:buChar char="–"/>
        <a:defRPr sz="2200">
          <a:solidFill>
            <a:schemeClr val="tx1"/>
          </a:solidFill>
          <a:latin typeface="Myriad Pro"/>
          <a:ea typeface="ＭＳ Ｐゴシック" pitchFamily="-106" charset="-128"/>
        </a:defRPr>
      </a:lvl2pPr>
      <a:lvl3pPr marL="952500" indent="-38100" algn="l" rtl="0" eaLnBrk="0" fontAlgn="base" hangingPunct="0">
        <a:spcBef>
          <a:spcPct val="200000"/>
        </a:spcBef>
        <a:spcAft>
          <a:spcPct val="0"/>
        </a:spcAft>
        <a:buChar char="•"/>
        <a:defRPr sz="2200">
          <a:solidFill>
            <a:schemeClr val="tx1"/>
          </a:solidFill>
          <a:latin typeface="Myriad Pro"/>
          <a:ea typeface="ＭＳ Ｐゴシック" pitchFamily="-106" charset="-128"/>
        </a:defRPr>
      </a:lvl3pPr>
      <a:lvl4pPr marL="1600200" indent="-228600" algn="l" rtl="0" eaLnBrk="0" fontAlgn="base" hangingPunct="0">
        <a:spcBef>
          <a:spcPct val="200000"/>
        </a:spcBef>
        <a:spcAft>
          <a:spcPct val="0"/>
        </a:spcAft>
        <a:buChar char="–"/>
        <a:defRPr sz="2200">
          <a:solidFill>
            <a:schemeClr val="tx1"/>
          </a:solidFill>
          <a:latin typeface="Myriad Pro"/>
          <a:ea typeface="ＭＳ Ｐゴシック" pitchFamily="-106" charset="-128"/>
        </a:defRPr>
      </a:lvl4pPr>
      <a:lvl5pPr marL="2057400" indent="-228600" algn="l" rtl="0" eaLnBrk="0" fontAlgn="base" hangingPunct="0">
        <a:spcBef>
          <a:spcPct val="200000"/>
        </a:spcBef>
        <a:spcAft>
          <a:spcPct val="0"/>
        </a:spcAft>
        <a:buChar char="»"/>
        <a:defRPr sz="2200">
          <a:solidFill>
            <a:schemeClr val="tx1"/>
          </a:solidFill>
          <a:latin typeface="Myriad Pro"/>
          <a:ea typeface="ＭＳ Ｐゴシック" pitchFamily="-106" charset="-128"/>
        </a:defRPr>
      </a:lvl5pPr>
      <a:lvl6pPr marL="2514600" indent="-228600" algn="l" rtl="0" eaLnBrk="1" fontAlgn="base" hangingPunct="1">
        <a:spcBef>
          <a:spcPct val="200000"/>
        </a:spcBef>
        <a:spcAft>
          <a:spcPct val="0"/>
        </a:spcAft>
        <a:defRPr sz="2000">
          <a:solidFill>
            <a:schemeClr val="tx1"/>
          </a:solidFill>
          <a:latin typeface="+mn-lt"/>
          <a:ea typeface="ＭＳ Ｐゴシック" pitchFamily="-106" charset="-128"/>
        </a:defRPr>
      </a:lvl6pPr>
      <a:lvl7pPr marL="2971800" indent="-228600" algn="l" rtl="0" eaLnBrk="1" fontAlgn="base" hangingPunct="1">
        <a:spcBef>
          <a:spcPct val="200000"/>
        </a:spcBef>
        <a:spcAft>
          <a:spcPct val="0"/>
        </a:spcAft>
        <a:defRPr sz="2000">
          <a:solidFill>
            <a:schemeClr val="tx1"/>
          </a:solidFill>
          <a:latin typeface="+mn-lt"/>
          <a:ea typeface="ＭＳ Ｐゴシック" pitchFamily="-106" charset="-128"/>
        </a:defRPr>
      </a:lvl7pPr>
      <a:lvl8pPr marL="3429000" indent="-228600" algn="l" rtl="0" eaLnBrk="1" fontAlgn="base" hangingPunct="1">
        <a:spcBef>
          <a:spcPct val="200000"/>
        </a:spcBef>
        <a:spcAft>
          <a:spcPct val="0"/>
        </a:spcAft>
        <a:defRPr sz="2000">
          <a:solidFill>
            <a:schemeClr val="tx1"/>
          </a:solidFill>
          <a:latin typeface="+mn-lt"/>
          <a:ea typeface="ＭＳ Ｐゴシック" pitchFamily="-106" charset="-128"/>
        </a:defRPr>
      </a:lvl8pPr>
      <a:lvl9pPr marL="3886200" indent="-228600" algn="l" rtl="0" eaLnBrk="1" fontAlgn="base" hangingPunct="1">
        <a:spcBef>
          <a:spcPct val="200000"/>
        </a:spcBef>
        <a:spcAft>
          <a:spcPct val="0"/>
        </a:spcAft>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4.png"/><Relationship Id="rId8"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4.png"/><Relationship Id="rId7"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9-01 at 11.13.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0413"/>
            <a:ext cx="9144000" cy="5220237"/>
          </a:xfrm>
          <a:prstGeom prst="rect">
            <a:avLst/>
          </a:prstGeom>
        </p:spPr>
      </p:pic>
      <p:sp>
        <p:nvSpPr>
          <p:cNvPr id="6" name="TextBox 5"/>
          <p:cNvSpPr txBox="1"/>
          <p:nvPr/>
        </p:nvSpPr>
        <p:spPr>
          <a:xfrm>
            <a:off x="358189" y="1286129"/>
            <a:ext cx="5519370" cy="830997"/>
          </a:xfrm>
          <a:prstGeom prst="rect">
            <a:avLst/>
          </a:prstGeom>
          <a:noFill/>
        </p:spPr>
        <p:txBody>
          <a:bodyPr wrap="square" rtlCol="0">
            <a:spAutoFit/>
          </a:bodyPr>
          <a:lstStyle/>
          <a:p>
            <a:r>
              <a:rPr lang="en-US" sz="4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auhaus 93"/>
                <a:cs typeface="Bauhaus 93"/>
              </a:rPr>
              <a:t>Philosophy of Mind</a:t>
            </a:r>
          </a:p>
        </p:txBody>
      </p:sp>
      <p:sp>
        <p:nvSpPr>
          <p:cNvPr id="9" name="TextBox 8"/>
          <p:cNvSpPr txBox="1"/>
          <p:nvPr/>
        </p:nvSpPr>
        <p:spPr>
          <a:xfrm>
            <a:off x="472158" y="2214806"/>
            <a:ext cx="3129282" cy="1514261"/>
          </a:xfrm>
          <a:prstGeom prst="rect">
            <a:avLst/>
          </a:prstGeom>
          <a:noFill/>
        </p:spPr>
        <p:txBody>
          <a:bodyPr wrap="none" rtlCol="0">
            <a:spAutoFit/>
          </a:bodyPr>
          <a:lstStyle/>
          <a:p>
            <a:pPr>
              <a:lnSpc>
                <a:spcPct val="130000"/>
              </a:lnSpc>
            </a:pPr>
            <a:r>
              <a:rPr lang="en-US" sz="2400" b="1">
                <a:solidFill>
                  <a:schemeClr val="accent3">
                    <a:lumMod val="75000"/>
                  </a:schemeClr>
                </a:solidFill>
                <a:latin typeface="Gill Sans MT"/>
                <a:cs typeface="Gill Sans MT"/>
              </a:rPr>
              <a:t>PHIL 306 – Fall 2016</a:t>
            </a:r>
          </a:p>
          <a:p>
            <a:pPr>
              <a:lnSpc>
                <a:spcPct val="130000"/>
              </a:lnSpc>
            </a:pPr>
            <a:r>
              <a:rPr lang="en-US" sz="2400" b="1">
                <a:solidFill>
                  <a:schemeClr val="accent3">
                    <a:lumMod val="75000"/>
                  </a:schemeClr>
                </a:solidFill>
                <a:latin typeface="Gill Sans MT"/>
                <a:cs typeface="Gill Sans MT"/>
              </a:rPr>
              <a:t>McGill University</a:t>
            </a:r>
          </a:p>
          <a:p>
            <a:pPr>
              <a:lnSpc>
                <a:spcPct val="130000"/>
              </a:lnSpc>
            </a:pPr>
            <a:r>
              <a:rPr lang="en-US" sz="2400" b="1">
                <a:solidFill>
                  <a:schemeClr val="accent3">
                    <a:lumMod val="75000"/>
                  </a:schemeClr>
                </a:solidFill>
                <a:latin typeface="Gill Sans MT"/>
                <a:cs typeface="Gill Sans MT"/>
              </a:rPr>
              <a:t>R. Stephens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988" y="0"/>
            <a:ext cx="3522014" cy="40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a:xfrm>
            <a:off x="228600" y="5517"/>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Supersizing the Mind</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7651" name="Content Placeholder 7"/>
          <p:cNvSpPr>
            <a:spLocks noGrp="1"/>
          </p:cNvSpPr>
          <p:nvPr>
            <p:ph sz="half" idx="1"/>
          </p:nvPr>
        </p:nvSpPr>
        <p:spPr>
          <a:xfrm>
            <a:off x="52388" y="933450"/>
            <a:ext cx="6353474" cy="6100763"/>
          </a:xfrm>
        </p:spPr>
        <p:txBody>
          <a:bodyPr/>
          <a:lstStyle/>
          <a:p>
            <a:pPr marL="0" indent="0">
              <a:spcBef>
                <a:spcPts val="1200"/>
              </a:spcBef>
              <a:buClr>
                <a:schemeClr val="tx1"/>
              </a:buClr>
              <a:buFontTx/>
              <a:buNone/>
              <a:defRPr/>
            </a:pPr>
            <a:r>
              <a:rPr lang="en-CA" sz="2200" b="1" i="1">
                <a:latin typeface="Gill Sans MT"/>
                <a:ea typeface="Heiti SC Light" charset="0"/>
                <a:cs typeface="Gill Sans MT"/>
              </a:rPr>
              <a:t>Chalmers discusses the scope of EM:</a:t>
            </a:r>
            <a:endParaRPr lang="en-US" sz="2200" b="1" i="1">
              <a:latin typeface="Gill Sans MT"/>
              <a:ea typeface="Heiti SC Light" charset="0"/>
              <a:cs typeface="Gill Sans MT"/>
            </a:endParaRPr>
          </a:p>
          <a:p>
            <a:pPr marL="0" indent="0">
              <a:spcBef>
                <a:spcPts val="1200"/>
              </a:spcBef>
              <a:buClr>
                <a:srgbClr val="00F7FF"/>
              </a:buClr>
              <a:buFontTx/>
              <a:buNone/>
              <a:defRPr/>
            </a:pPr>
            <a:r>
              <a:rPr lang="en-CA" sz="2200" u="sng">
                <a:latin typeface="Gill Sans MT"/>
                <a:ea typeface="Heiti SC Light" charset="0"/>
                <a:cs typeface="Gill Sans MT"/>
              </a:rPr>
              <a:t>What about extended consciousness?</a:t>
            </a:r>
          </a:p>
          <a:p>
            <a:pPr marL="0" indent="0">
              <a:spcBef>
                <a:spcPts val="1200"/>
              </a:spcBef>
              <a:buClr>
                <a:srgbClr val="00F7FF"/>
              </a:buClr>
              <a:buFontTx/>
              <a:buNone/>
              <a:defRPr/>
            </a:pPr>
            <a:r>
              <a:rPr lang="en-CA" sz="2200">
                <a:latin typeface="Gill Sans MT"/>
                <a:ea typeface="Heiti SC Light" charset="0"/>
                <a:cs typeface="Gill Sans MT"/>
              </a:rPr>
              <a:t>Chalmers says why not?  Perhaps “low-bandwidth” external coupling like the notebook won’t count, but we could imagine other sorts of coupled systems...</a:t>
            </a:r>
            <a:endParaRPr lang="en-US" sz="2200">
              <a:latin typeface="Gill Sans MT"/>
              <a:ea typeface="Heiti SC Light" charset="0"/>
              <a:cs typeface="Gill Sans MT"/>
            </a:endParaRPr>
          </a:p>
        </p:txBody>
      </p:sp>
      <p:sp>
        <p:nvSpPr>
          <p:cNvPr id="17413" name="TextBox 6"/>
          <p:cNvSpPr txBox="1">
            <a:spLocks noChangeArrowheads="1"/>
          </p:cNvSpPr>
          <p:nvPr/>
        </p:nvSpPr>
        <p:spPr bwMode="auto">
          <a:xfrm>
            <a:off x="228600" y="4064601"/>
            <a:ext cx="9091614" cy="2485787"/>
          </a:xfrm>
          <a:prstGeom prst="wedgeRoundRectCallout">
            <a:avLst>
              <a:gd name="adj1" fmla="val 33727"/>
              <a:gd name="adj2" fmla="val -109009"/>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entury"/>
                <a:cs typeface="Century"/>
              </a:rPr>
              <a:t>I think there is no principled reason why the physical basis of consciousness could not be extended in a similar way. It is probably so extended in some possible worlds: one could imagine that some of the neural correlates of consciousness are replaced by a module on one’s belt, for example. There may even be worlds where what is perceived in the environment is itself a direct element of consciousness... (xiv) </a:t>
            </a:r>
            <a:endParaRPr lang="en-US" sz="2000">
              <a:latin typeface="Century"/>
              <a:cs typeface="Century"/>
            </a:endParaRPr>
          </a:p>
          <a:p>
            <a:endParaRPr lang="en-US" sz="2000">
              <a:latin typeface="Century"/>
              <a:cs typeface="Century"/>
            </a:endParaRPr>
          </a:p>
        </p:txBody>
      </p:sp>
    </p:spTree>
    <p:extLst>
      <p:ext uri="{BB962C8B-B14F-4D97-AF65-F5344CB8AC3E}">
        <p14:creationId xmlns:p14="http://schemas.microsoft.com/office/powerpoint/2010/main" val="27329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988" y="0"/>
            <a:ext cx="3522014" cy="40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a:xfrm>
            <a:off x="228600" y="5517"/>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Supersizing the Mind</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7651" name="Content Placeholder 7"/>
          <p:cNvSpPr>
            <a:spLocks noGrp="1"/>
          </p:cNvSpPr>
          <p:nvPr>
            <p:ph sz="half" idx="1"/>
          </p:nvPr>
        </p:nvSpPr>
        <p:spPr>
          <a:xfrm>
            <a:off x="52388" y="933450"/>
            <a:ext cx="6353474" cy="6100763"/>
          </a:xfrm>
        </p:spPr>
        <p:txBody>
          <a:bodyPr/>
          <a:lstStyle/>
          <a:p>
            <a:pPr marL="0" indent="0">
              <a:spcBef>
                <a:spcPts val="1200"/>
              </a:spcBef>
              <a:buClr>
                <a:schemeClr val="tx1"/>
              </a:buClr>
              <a:buFontTx/>
              <a:buNone/>
              <a:defRPr/>
            </a:pPr>
            <a:r>
              <a:rPr lang="en-CA" sz="2200" b="1" i="1">
                <a:latin typeface="Gill Sans MT"/>
                <a:ea typeface="Heiti SC Light" charset="0"/>
                <a:cs typeface="Gill Sans MT"/>
              </a:rPr>
              <a:t>Chalmers discusses the scope of EM:</a:t>
            </a:r>
            <a:endParaRPr lang="en-US" sz="2200" b="1" i="1">
              <a:latin typeface="Gill Sans MT"/>
              <a:ea typeface="Heiti SC Light" charset="0"/>
              <a:cs typeface="Gill Sans MT"/>
            </a:endParaRPr>
          </a:p>
          <a:p>
            <a:pPr marL="0" indent="0">
              <a:spcBef>
                <a:spcPts val="1200"/>
              </a:spcBef>
              <a:buClr>
                <a:srgbClr val="00F7FF"/>
              </a:buClr>
              <a:buFontTx/>
              <a:buNone/>
              <a:defRPr/>
            </a:pPr>
            <a:r>
              <a:rPr lang="en-CA" sz="2200" u="sng">
                <a:latin typeface="Gill Sans MT"/>
                <a:ea typeface="Heiti SC Light" charset="0"/>
                <a:cs typeface="Gill Sans MT"/>
              </a:rPr>
              <a:t>What does EM tell us about philosophy of mind?</a:t>
            </a:r>
          </a:p>
          <a:p>
            <a:pPr marL="0" indent="0">
              <a:spcBef>
                <a:spcPts val="1200"/>
              </a:spcBef>
              <a:buClr>
                <a:srgbClr val="00F7FF"/>
              </a:buClr>
              <a:buFontTx/>
              <a:buNone/>
              <a:defRPr/>
            </a:pPr>
            <a:r>
              <a:rPr lang="en-CA" sz="2200">
                <a:latin typeface="Gill Sans MT"/>
                <a:ea typeface="Heiti SC Light" charset="0"/>
                <a:cs typeface="Gill Sans MT"/>
              </a:rPr>
              <a:t>Chalmers suggests EM is pretty ecumenical – it maybe demands a basic sort of functionalism in some respects, but it doesn’t force you to pick between materialism/dualism, computationalism/non-computationalism, etc.</a:t>
            </a:r>
            <a:endParaRPr lang="en-US" sz="2200">
              <a:latin typeface="Gill Sans MT"/>
              <a:ea typeface="Heiti SC Light" charset="0"/>
              <a:cs typeface="Gill Sans MT"/>
            </a:endParaRPr>
          </a:p>
        </p:txBody>
      </p:sp>
      <p:sp>
        <p:nvSpPr>
          <p:cNvPr id="17413" name="TextBox 6"/>
          <p:cNvSpPr txBox="1">
            <a:spLocks noChangeArrowheads="1"/>
          </p:cNvSpPr>
          <p:nvPr/>
        </p:nvSpPr>
        <p:spPr bwMode="auto">
          <a:xfrm>
            <a:off x="228600" y="4325526"/>
            <a:ext cx="8469616" cy="1464231"/>
          </a:xfrm>
          <a:prstGeom prst="wedgeRoundRectCallout">
            <a:avLst>
              <a:gd name="adj1" fmla="val 33727"/>
              <a:gd name="adj2" fmla="val -109009"/>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entury"/>
                <a:cs typeface="Century"/>
              </a:rPr>
              <a:t>I do not think that the extended mind thesis requires much in the way of theoretical presupposition at all. Instead, it is an independently attractive view of the mental.  (xvi) </a:t>
            </a:r>
            <a:endParaRPr lang="en-US" sz="2000">
              <a:latin typeface="Century"/>
              <a:cs typeface="Century"/>
            </a:endParaRPr>
          </a:p>
          <a:p>
            <a:endParaRPr lang="en-US" sz="2000">
              <a:latin typeface="Century"/>
              <a:cs typeface="Century"/>
            </a:endParaRPr>
          </a:p>
        </p:txBody>
      </p:sp>
    </p:spTree>
    <p:extLst>
      <p:ext uri="{BB962C8B-B14F-4D97-AF65-F5344CB8AC3E}">
        <p14:creationId xmlns:p14="http://schemas.microsoft.com/office/powerpoint/2010/main" val="3011849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240580" y="144726"/>
            <a:ext cx="8686800" cy="685800"/>
          </a:xfrm>
          <a:extLst/>
        </p:spPr>
        <p:txBody>
          <a:bodyPr/>
          <a:lstStyle/>
          <a:p>
            <a:pPr eaLnBrk="1" hangingPunct="1">
              <a:defRPr/>
            </a:pPr>
            <a:r>
              <a:rPr lang="en-US" sz="4000" b="1" dirty="0" smtClean="0">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Reading for next time</a:t>
            </a:r>
            <a:endParaRPr lang="en-US" sz="4000" b="1" dirty="0">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15363" name="Content Placeholder 2"/>
          <p:cNvSpPr>
            <a:spLocks noGrp="1"/>
          </p:cNvSpPr>
          <p:nvPr>
            <p:ph idx="1"/>
          </p:nvPr>
        </p:nvSpPr>
        <p:spPr>
          <a:xfrm>
            <a:off x="-13530" y="1175114"/>
            <a:ext cx="9583060" cy="2889721"/>
          </a:xfrm>
        </p:spPr>
        <p:txBody>
          <a:bodyPr/>
          <a:lstStyle/>
          <a:p>
            <a:pPr marL="0" indent="0" eaLnBrk="1" hangingPunct="1">
              <a:spcBef>
                <a:spcPts val="1560"/>
              </a:spcBef>
              <a:spcAft>
                <a:spcPts val="1800"/>
              </a:spcAft>
              <a:buClr>
                <a:srgbClr val="00F7FF"/>
              </a:buClr>
              <a:buNone/>
            </a:pPr>
            <a:r>
              <a:rPr lang="en-US" altLang="ja-JP" b="1">
                <a:latin typeface="Gill Sans MT" charset="0"/>
                <a:ea typeface="华文细黑" charset="0"/>
                <a:cs typeface="华文细黑" charset="0"/>
              </a:rPr>
              <a:t>Preview of the next reading assignment:  </a:t>
            </a:r>
            <a:r>
              <a:rPr lang="en-US" altLang="ja-JP" b="1" i="1">
                <a:solidFill>
                  <a:srgbClr val="00F7FF"/>
                </a:solidFill>
                <a:latin typeface="Gill Sans MT" charset="0"/>
                <a:ea typeface="华文细黑" charset="0"/>
                <a:cs typeface="华文细黑" charset="0"/>
              </a:rPr>
              <a:t>extended cognition</a:t>
            </a:r>
          </a:p>
          <a:p>
            <a:pPr marL="990600" lvl="2" indent="-623888" eaLnBrk="1" hangingPunct="1">
              <a:spcBef>
                <a:spcPts val="1560"/>
              </a:spcBef>
              <a:spcAft>
                <a:spcPts val="1800"/>
              </a:spcAft>
            </a:pPr>
            <a:r>
              <a:rPr lang="en-US" altLang="ja-JP" sz="2400" b="1">
                <a:solidFill>
                  <a:srgbClr val="00F7FF"/>
                </a:solidFill>
                <a:latin typeface="Gill Sans MT" charset="0"/>
                <a:ea typeface="华文细黑" charset="0"/>
                <a:cs typeface="华文细黑" charset="0"/>
              </a:rPr>
              <a:t>Zahavi &amp; Gallagher </a:t>
            </a:r>
            <a:r>
              <a:rPr lang="en-US" altLang="ja-JP" sz="2400">
                <a:solidFill>
                  <a:srgbClr val="FFFFFF"/>
                </a:solidFill>
                <a:latin typeface="Gill Sans MT" charset="0"/>
                <a:ea typeface="华文细黑" charset="0"/>
                <a:cs typeface="华文细黑" charset="0"/>
              </a:rPr>
              <a:t>– Ch &amp; of </a:t>
            </a:r>
            <a:r>
              <a:rPr lang="en-US" altLang="ja-JP" sz="2400" i="1">
                <a:solidFill>
                  <a:srgbClr val="FFFFFF"/>
                </a:solidFill>
                <a:latin typeface="Gill Sans MT" charset="0"/>
                <a:ea typeface="华文细黑" charset="0"/>
                <a:cs typeface="华文细黑" charset="0"/>
              </a:rPr>
              <a:t> The Phenomenalogical Mind</a:t>
            </a:r>
            <a:endParaRPr lang="en-US" altLang="ja-JP" sz="2400" i="1">
              <a:latin typeface="Gill Sans MT" charset="0"/>
              <a:ea typeface="华文细黑" charset="0"/>
              <a:cs typeface="华文细黑" charset="0"/>
            </a:endParaRPr>
          </a:p>
          <a:p>
            <a:pPr marL="993775" lvl="2" indent="-627063" eaLnBrk="1" hangingPunct="1">
              <a:spcBef>
                <a:spcPts val="1560"/>
              </a:spcBef>
              <a:spcAft>
                <a:spcPts val="1800"/>
              </a:spcAft>
            </a:pPr>
            <a:r>
              <a:rPr lang="en-US" altLang="ja-JP" sz="2400" b="1">
                <a:latin typeface="Gill Sans MT" charset="0"/>
                <a:ea typeface="华文细黑" charset="0"/>
                <a:cs typeface="华文细黑" charset="0"/>
              </a:rPr>
              <a:t> [supp] </a:t>
            </a:r>
            <a:r>
              <a:rPr lang="en-US" altLang="ja-JP" sz="2400" b="1">
                <a:solidFill>
                  <a:srgbClr val="C2FF88"/>
                </a:solidFill>
                <a:latin typeface="Gill Sans MT" charset="0"/>
                <a:ea typeface="华文细黑" charset="0"/>
                <a:cs typeface="华文细黑" charset="0"/>
              </a:rPr>
              <a:t>Rodney Brooks </a:t>
            </a:r>
            <a:r>
              <a:rPr lang="en-US" altLang="ja-JP" sz="2400">
                <a:latin typeface="Gill Sans MT" charset="0"/>
                <a:ea typeface="华文细黑" charset="0"/>
                <a:cs typeface="华文细黑" charset="0"/>
              </a:rPr>
              <a:t>– </a:t>
            </a:r>
            <a:r>
              <a:rPr lang="en-US" altLang="ja-JP" sz="2400" i="1">
                <a:latin typeface="Gill Sans MT" charset="0"/>
                <a:ea typeface="华文细黑" charset="0"/>
                <a:cs typeface="华文细黑" charset="0"/>
              </a:rPr>
              <a:t>Intelligence without Reason</a:t>
            </a:r>
          </a:p>
          <a:p>
            <a:pPr marL="727075" lvl="3" indent="0" eaLnBrk="1" hangingPunct="1">
              <a:spcBef>
                <a:spcPts val="1560"/>
              </a:spcBef>
              <a:spcAft>
                <a:spcPts val="1800"/>
              </a:spcAft>
              <a:buNone/>
            </a:pPr>
            <a:endParaRPr lang="en-US" altLang="ja-JP" sz="2400" i="1">
              <a:latin typeface="Gill Sans MT" charset="0"/>
              <a:ea typeface="华文细黑" charset="0"/>
              <a:cs typeface="华文细黑" charset="0"/>
            </a:endParaRPr>
          </a:p>
          <a:p>
            <a:pPr eaLnBrk="1" hangingPunct="1">
              <a:spcBef>
                <a:spcPts val="1560"/>
              </a:spcBef>
              <a:spcAft>
                <a:spcPts val="1800"/>
              </a:spcAft>
              <a:buFontTx/>
              <a:buNone/>
            </a:pPr>
            <a:endParaRPr lang="en-US" sz="2400" b="1">
              <a:latin typeface="Gill Sans MT" charset="0"/>
              <a:ea typeface="Heiti TC Light" charset="0"/>
              <a:cs typeface="Heiti TC Light" charset="0"/>
            </a:endParaRPr>
          </a:p>
        </p:txBody>
      </p:sp>
    </p:spTree>
    <p:extLst>
      <p:ext uri="{BB962C8B-B14F-4D97-AF65-F5344CB8AC3E}">
        <p14:creationId xmlns:p14="http://schemas.microsoft.com/office/powerpoint/2010/main" val="3390592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240580" y="144726"/>
            <a:ext cx="8686800" cy="685800"/>
          </a:xfrm>
          <a:extLst/>
        </p:spPr>
        <p:txBody>
          <a:bodyPr/>
          <a:lstStyle/>
          <a:p>
            <a:pPr eaLnBrk="1" hangingPunct="1">
              <a:defRPr/>
            </a:pPr>
            <a:r>
              <a:rPr lang="en-US" sz="4000" b="1" dirty="0" smtClean="0">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Plan for today</a:t>
            </a:r>
            <a:endParaRPr lang="en-US" sz="4000" b="1" dirty="0">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15363" name="Content Placeholder 2"/>
          <p:cNvSpPr>
            <a:spLocks noGrp="1"/>
          </p:cNvSpPr>
          <p:nvPr>
            <p:ph idx="1"/>
          </p:nvPr>
        </p:nvSpPr>
        <p:spPr>
          <a:xfrm>
            <a:off x="228600" y="924720"/>
            <a:ext cx="8915400" cy="5410200"/>
          </a:xfrm>
        </p:spPr>
        <p:txBody>
          <a:bodyPr/>
          <a:lstStyle/>
          <a:p>
            <a:pPr marL="1176338" lvl="3" indent="0" eaLnBrk="1" hangingPunct="1">
              <a:spcBef>
                <a:spcPts val="1560"/>
              </a:spcBef>
              <a:buClr>
                <a:srgbClr val="00F7FF"/>
              </a:buClr>
              <a:buNone/>
            </a:pPr>
            <a:endParaRPr lang="en-US" altLang="ja-JP" sz="2400" b="1">
              <a:latin typeface="Gill Sans MT" charset="0"/>
              <a:ea typeface="华文细黑" charset="0"/>
              <a:cs typeface="华文细黑" charset="0"/>
            </a:endParaRPr>
          </a:p>
          <a:p>
            <a:pPr marL="985838" lvl="2" indent="-457200" eaLnBrk="1" hangingPunct="1">
              <a:lnSpc>
                <a:spcPct val="200000"/>
              </a:lnSpc>
              <a:spcBef>
                <a:spcPts val="1560"/>
              </a:spcBef>
              <a:buClr>
                <a:srgbClr val="00F7FF"/>
              </a:buClr>
              <a:buFont typeface="+mj-lt"/>
              <a:buAutoNum type="arabicPeriod"/>
            </a:pPr>
            <a:r>
              <a:rPr lang="en-US" altLang="ja-JP" sz="2400" b="1">
                <a:latin typeface="Gill Sans MT" charset="0"/>
                <a:ea typeface="华文细黑" charset="0"/>
                <a:cs typeface="华文细黑" charset="0"/>
              </a:rPr>
              <a:t>The extended mind thesis – Clark &amp; Chalmers</a:t>
            </a:r>
          </a:p>
          <a:p>
            <a:pPr marL="985838" lvl="2" indent="-457200" eaLnBrk="1" hangingPunct="1">
              <a:lnSpc>
                <a:spcPct val="200000"/>
              </a:lnSpc>
              <a:spcBef>
                <a:spcPts val="1560"/>
              </a:spcBef>
              <a:buClr>
                <a:srgbClr val="00F7FF"/>
              </a:buClr>
              <a:buFont typeface="+mj-lt"/>
              <a:buAutoNum type="arabicPeriod"/>
            </a:pPr>
            <a:r>
              <a:rPr lang="en-US" altLang="ja-JP" sz="2400" b="1">
                <a:latin typeface="Gill Sans MT" charset="0"/>
                <a:ea typeface="华文细黑" charset="0"/>
                <a:cs typeface="华文细黑" charset="0"/>
              </a:rPr>
              <a:t>Chalmers’ foreword to Clark’s book</a:t>
            </a:r>
            <a:endParaRPr lang="en-US" altLang="ja-JP" sz="2400" b="1">
              <a:latin typeface="Gill Sans MT" charset="0"/>
              <a:ea typeface="华文细黑" charset="0"/>
              <a:cs typeface="华文细黑" charset="0"/>
            </a:endParaRPr>
          </a:p>
          <a:p>
            <a:pPr marL="985838" lvl="2" indent="-457200" eaLnBrk="1" hangingPunct="1">
              <a:lnSpc>
                <a:spcPct val="200000"/>
              </a:lnSpc>
              <a:spcBef>
                <a:spcPts val="1560"/>
              </a:spcBef>
              <a:buClr>
                <a:srgbClr val="00F7FF"/>
              </a:buClr>
              <a:buFont typeface="+mj-lt"/>
              <a:buAutoNum type="arabicPeriod"/>
            </a:pPr>
            <a:r>
              <a:rPr lang="en-US" altLang="ja-JP" sz="2400" b="1">
                <a:latin typeface="Gill Sans MT" charset="0"/>
                <a:ea typeface="华文细黑" charset="0"/>
                <a:cs typeface="华文细黑" charset="0"/>
              </a:rPr>
              <a:t>Objections and replies...</a:t>
            </a:r>
          </a:p>
          <a:p>
            <a:pPr marL="985838" lvl="2" indent="-457200" eaLnBrk="1" hangingPunct="1">
              <a:lnSpc>
                <a:spcPct val="200000"/>
              </a:lnSpc>
              <a:spcBef>
                <a:spcPts val="1560"/>
              </a:spcBef>
              <a:buClr>
                <a:srgbClr val="00F7FF"/>
              </a:buClr>
              <a:buFont typeface="+mj-lt"/>
              <a:buAutoNum type="arabicPeriod"/>
            </a:pPr>
            <a:r>
              <a:rPr lang="en-US" altLang="ja-JP" sz="2400" b="1">
                <a:latin typeface="Gill Sans MT" charset="0"/>
                <a:ea typeface="华文细黑" charset="0"/>
                <a:cs typeface="华文细黑" charset="0"/>
              </a:rPr>
              <a:t>(Next class) Clark on </a:t>
            </a:r>
            <a:r>
              <a:rPr lang="en-US" altLang="ja-JP" sz="2400" b="1">
                <a:solidFill>
                  <a:srgbClr val="00F7FF"/>
                </a:solidFill>
                <a:latin typeface="Gill Sans MT" charset="0"/>
                <a:ea typeface="华文细黑" charset="0"/>
                <a:cs typeface="华文细黑" charset="0"/>
              </a:rPr>
              <a:t>embodiment</a:t>
            </a:r>
            <a:r>
              <a:rPr lang="en-US" altLang="ja-JP" sz="2400" b="1">
                <a:latin typeface="Gill Sans MT" charset="0"/>
                <a:ea typeface="华文细黑" charset="0"/>
                <a:cs typeface="华文细黑" charset="0"/>
              </a:rPr>
              <a:t>, along with Gallagher &amp; Zahavi</a:t>
            </a:r>
            <a:endParaRPr lang="en-US" altLang="ja-JP" sz="2400" b="1">
              <a:latin typeface="Gill Sans MT" charset="0"/>
              <a:ea typeface="华文细黑" charset="0"/>
              <a:cs typeface="华文细黑" charset="0"/>
            </a:endParaRPr>
          </a:p>
          <a:p>
            <a:pPr marL="528638" lvl="2" indent="0" eaLnBrk="1" hangingPunct="1">
              <a:spcBef>
                <a:spcPts val="1560"/>
              </a:spcBef>
              <a:buClr>
                <a:srgbClr val="00F7FF"/>
              </a:buClr>
              <a:buNone/>
            </a:pPr>
            <a:endParaRPr lang="en-US" altLang="ja-JP" sz="2400" b="1" i="1">
              <a:latin typeface="Gill Sans MT" charset="0"/>
              <a:ea typeface="华文细黑" charset="0"/>
              <a:cs typeface="华文细黑" charset="0"/>
            </a:endParaRPr>
          </a:p>
          <a:p>
            <a:pPr marL="985838" lvl="2" indent="-457200" eaLnBrk="1" hangingPunct="1">
              <a:spcBef>
                <a:spcPts val="1560"/>
              </a:spcBef>
              <a:buClr>
                <a:srgbClr val="00F7FF"/>
              </a:buClr>
              <a:buFont typeface="+mj-lt"/>
              <a:buAutoNum type="arabicPeriod"/>
            </a:pPr>
            <a:endParaRPr lang="en-US" altLang="ja-JP" sz="2400" b="1">
              <a:latin typeface="Gill Sans MT" charset="0"/>
              <a:ea typeface="华文细黑" charset="0"/>
              <a:cs typeface="华文细黑" charset="0"/>
            </a:endParaRPr>
          </a:p>
          <a:p>
            <a:pPr marL="1633538" lvl="3" indent="-457200" eaLnBrk="1" hangingPunct="1">
              <a:spcBef>
                <a:spcPts val="1560"/>
              </a:spcBef>
              <a:buClr>
                <a:srgbClr val="00F7FF"/>
              </a:buClr>
            </a:pPr>
            <a:endParaRPr lang="en-US" altLang="ja-JP" sz="2400" b="1" i="1">
              <a:latin typeface="Gill Sans MT" charset="0"/>
              <a:ea typeface="华文细黑" charset="0"/>
              <a:cs typeface="华文细黑"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988" y="0"/>
            <a:ext cx="3522014" cy="40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a:xfrm>
            <a:off x="228600" y="5517"/>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7651" name="Content Placeholder 7"/>
          <p:cNvSpPr>
            <a:spLocks noGrp="1"/>
          </p:cNvSpPr>
          <p:nvPr>
            <p:ph sz="half" idx="1"/>
          </p:nvPr>
        </p:nvSpPr>
        <p:spPr>
          <a:xfrm>
            <a:off x="52388" y="933450"/>
            <a:ext cx="6353474" cy="6100763"/>
          </a:xfrm>
        </p:spPr>
        <p:txBody>
          <a:bodyPr/>
          <a:lstStyle/>
          <a:p>
            <a:pPr marL="0" indent="0">
              <a:spcBef>
                <a:spcPts val="1200"/>
              </a:spcBef>
              <a:buClr>
                <a:schemeClr val="tx1"/>
              </a:buClr>
              <a:buFontTx/>
              <a:buNone/>
              <a:defRPr/>
            </a:pPr>
            <a:r>
              <a:rPr lang="en-CA" sz="2200">
                <a:latin typeface="Gill Sans MT"/>
                <a:ea typeface="Heiti SC Light" charset="0"/>
                <a:cs typeface="Gill Sans MT"/>
              </a:rPr>
              <a:t>Chalmers’ foreword to Clark’s book reiterates the main point of the </a:t>
            </a:r>
            <a:r>
              <a:rPr lang="en-CA" sz="2200" i="1">
                <a:latin typeface="Gill Sans MT"/>
                <a:ea typeface="Heiti SC Light" charset="0"/>
                <a:cs typeface="Gill Sans MT"/>
              </a:rPr>
              <a:t>EM </a:t>
            </a:r>
            <a:r>
              <a:rPr lang="en-CA" sz="2200">
                <a:latin typeface="Gill Sans MT"/>
                <a:ea typeface="Heiti SC Light" charset="0"/>
                <a:cs typeface="Gill Sans MT"/>
              </a:rPr>
              <a:t>thesis</a:t>
            </a:r>
            <a:endParaRPr lang="en-US" sz="2200">
              <a:latin typeface="Gill Sans MT"/>
              <a:ea typeface="Heiti SC Light" charset="0"/>
              <a:cs typeface="Gill Sans MT"/>
            </a:endParaRPr>
          </a:p>
          <a:p>
            <a:pPr marL="0" indent="0">
              <a:spcBef>
                <a:spcPts val="1200"/>
              </a:spcBef>
              <a:buClr>
                <a:srgbClr val="00F7FF"/>
              </a:buClr>
              <a:buNone/>
              <a:defRPr/>
            </a:pPr>
            <a:r>
              <a:rPr lang="en-US" sz="2200" b="1" i="1" u="sng">
                <a:latin typeface="Gill Sans MT"/>
                <a:ea typeface="Heiti SC Light" charset="0"/>
                <a:cs typeface="Gill Sans MT"/>
              </a:rPr>
              <a:t>A parity principle:</a:t>
            </a:r>
          </a:p>
          <a:p>
            <a:pPr marL="0" indent="0">
              <a:spcBef>
                <a:spcPts val="1200"/>
              </a:spcBef>
              <a:buClr>
                <a:srgbClr val="00F7FF"/>
              </a:buClr>
              <a:buNone/>
              <a:defRPr/>
            </a:pPr>
            <a:r>
              <a:rPr lang="en-US" sz="2200">
                <a:latin typeface="Century"/>
                <a:cs typeface="Century"/>
              </a:rPr>
              <a:t> [I]f a process in the world works in a way that we should count as a cognitive process if it were done in the head, then we should count it as a cognitive process all the same. (ix)</a:t>
            </a:r>
            <a:endParaRPr lang="en-US" sz="2200" b="1" i="1" u="sng">
              <a:latin typeface="Century"/>
              <a:ea typeface="Heiti SC Light" charset="0"/>
              <a:cs typeface="Century"/>
            </a:endParaRPr>
          </a:p>
        </p:txBody>
      </p:sp>
      <p:sp>
        <p:nvSpPr>
          <p:cNvPr id="17413" name="TextBox 6"/>
          <p:cNvSpPr txBox="1">
            <a:spLocks noChangeArrowheads="1"/>
          </p:cNvSpPr>
          <p:nvPr/>
        </p:nvSpPr>
        <p:spPr bwMode="auto">
          <a:xfrm>
            <a:off x="52388" y="4278885"/>
            <a:ext cx="9091614" cy="2485787"/>
          </a:xfrm>
          <a:prstGeom prst="wedgeRoundRectCallout">
            <a:avLst>
              <a:gd name="adj1" fmla="val 33727"/>
              <a:gd name="adj2" fmla="val -117406"/>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entury"/>
                <a:cs typeface="Century"/>
              </a:rPr>
              <a:t>Friends joke that I should get the iPhone implanted into my brain. But if Andy Clark is right, all this would do is speed up the processing and free up my hands. The iPhone is part of my mind already… My iPhone is not my tool, or at least it is not wholly my tool. Parts of it have become parts of me. This is the thesis of the extended mind: when parts of the environment are coupled to the brain in the right way, they become parts of the mind. (ix-x)</a:t>
            </a:r>
          </a:p>
        </p:txBody>
      </p:sp>
    </p:spTree>
    <p:extLst>
      <p:ext uri="{BB962C8B-B14F-4D97-AF65-F5344CB8AC3E}">
        <p14:creationId xmlns:p14="http://schemas.microsoft.com/office/powerpoint/2010/main" val="111508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7"/>
          <p:cNvSpPr>
            <a:spLocks noGrp="1"/>
          </p:cNvSpPr>
          <p:nvPr>
            <p:ph sz="half" idx="1"/>
          </p:nvPr>
        </p:nvSpPr>
        <p:spPr>
          <a:xfrm>
            <a:off x="228600" y="933450"/>
            <a:ext cx="7004050" cy="6100763"/>
          </a:xfrm>
        </p:spPr>
        <p:txBody>
          <a:bodyPr/>
          <a:lstStyle/>
          <a:p>
            <a:pPr marL="0" indent="0">
              <a:spcBef>
                <a:spcPts val="1200"/>
              </a:spcBef>
              <a:buClr>
                <a:schemeClr val="tx1"/>
              </a:buClr>
              <a:buFontTx/>
              <a:buNone/>
            </a:pPr>
            <a:r>
              <a:rPr lang="en-US" sz="2200" b="1">
                <a:solidFill>
                  <a:srgbClr val="FFFFFF"/>
                </a:solidFill>
                <a:latin typeface="Gill Sans MT" charset="0"/>
                <a:ea typeface="Heiti SC Light" charset="0"/>
              </a:rPr>
              <a:t>The case of </a:t>
            </a:r>
            <a:r>
              <a:rPr lang="en-US" sz="2200" b="1">
                <a:solidFill>
                  <a:srgbClr val="00F7FF"/>
                </a:solidFill>
                <a:latin typeface="Gill Sans MT" charset="0"/>
                <a:ea typeface="Heiti SC Light" charset="0"/>
              </a:rPr>
              <a:t>belief</a:t>
            </a:r>
            <a:r>
              <a:rPr lang="en-US" sz="2200" b="1">
                <a:solidFill>
                  <a:srgbClr val="FFFFFF"/>
                </a:solidFill>
                <a:latin typeface="Gill Sans MT" charset="0"/>
                <a:ea typeface="Heiti SC Light" charset="0"/>
              </a:rPr>
              <a:t>:  </a:t>
            </a:r>
            <a:r>
              <a:rPr lang="en-US" sz="2200" b="1" i="1">
                <a:solidFill>
                  <a:srgbClr val="FFFFFF"/>
                </a:solidFill>
                <a:latin typeface="Gill Sans MT" charset="0"/>
                <a:ea typeface="Heiti SC Light" charset="0"/>
              </a:rPr>
              <a:t>Otto and Inga  (pp. 12-13)</a:t>
            </a:r>
          </a:p>
          <a:p>
            <a:pPr marL="0" indent="0">
              <a:spcBef>
                <a:spcPts val="1200"/>
              </a:spcBef>
              <a:buClr>
                <a:schemeClr val="tx1"/>
              </a:buClr>
              <a:buFontTx/>
              <a:buNone/>
            </a:pPr>
            <a:endParaRPr lang="en-US" sz="2200" b="1">
              <a:solidFill>
                <a:srgbClr val="00F7FF"/>
              </a:solidFill>
              <a:latin typeface="Gill Sans MT" charset="0"/>
              <a:ea typeface="Heiti SC Light" charset="0"/>
            </a:endParaRPr>
          </a:p>
          <a:p>
            <a:pPr lvl="1">
              <a:spcBef>
                <a:spcPts val="1200"/>
              </a:spcBef>
              <a:buClr>
                <a:srgbClr val="00F7FF"/>
              </a:buClr>
              <a:buFontTx/>
              <a:buNone/>
            </a:pPr>
            <a:endParaRPr lang="en-US" sz="2200">
              <a:latin typeface="Gill Sans MT" charset="0"/>
              <a:ea typeface="Heiti SC Light" charset="0"/>
            </a:endParaRPr>
          </a:p>
          <a:p>
            <a:pPr marL="0" indent="0">
              <a:spcBef>
                <a:spcPts val="1200"/>
              </a:spcBef>
              <a:buClr>
                <a:srgbClr val="00F7FF"/>
              </a:buClr>
            </a:pPr>
            <a:endParaRPr lang="en-US" sz="2200">
              <a:latin typeface="Gill Sans MT" charset="0"/>
              <a:ea typeface="Heiti SC Light" charset="0"/>
            </a:endParaRPr>
          </a:p>
        </p:txBody>
      </p:sp>
      <p:sp>
        <p:nvSpPr>
          <p:cNvPr id="24578" name="TextBox 6"/>
          <p:cNvSpPr txBox="1">
            <a:spLocks noChangeArrowheads="1"/>
          </p:cNvSpPr>
          <p:nvPr/>
        </p:nvSpPr>
        <p:spPr bwMode="auto">
          <a:xfrm>
            <a:off x="2468563" y="4097588"/>
            <a:ext cx="6180137" cy="280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F7FF"/>
              </a:buClr>
              <a:buFont typeface="Arial" charset="0"/>
              <a:buChar char="•"/>
            </a:pPr>
            <a:r>
              <a:rPr lang="en-US" sz="2200" b="1">
                <a:solidFill>
                  <a:srgbClr val="00F7FF"/>
                </a:solidFill>
                <a:latin typeface="Gill Sans MT" charset="0"/>
                <a:cs typeface="Gill Sans MT" charset="0"/>
              </a:rPr>
              <a:t>Otto</a:t>
            </a:r>
            <a:r>
              <a:rPr lang="en-US" sz="2200">
                <a:solidFill>
                  <a:srgbClr val="00F7FF"/>
                </a:solidFill>
                <a:latin typeface="Gill Sans MT" charset="0"/>
                <a:cs typeface="Gill Sans MT" charset="0"/>
              </a:rPr>
              <a:t> </a:t>
            </a:r>
            <a:r>
              <a:rPr lang="en-US" sz="2200">
                <a:latin typeface="Gill Sans MT" charset="0"/>
                <a:cs typeface="Gill Sans MT" charset="0"/>
              </a:rPr>
              <a:t>has Alzheimer</a:t>
            </a:r>
            <a:r>
              <a:rPr lang="en-CA" sz="2200">
                <a:latin typeface="Gill Sans MT" charset="0"/>
                <a:cs typeface="Gill Sans MT" charset="0"/>
              </a:rPr>
              <a:t>’</a:t>
            </a:r>
            <a:r>
              <a:rPr lang="en-US" altLang="ja-JP" sz="2200">
                <a:latin typeface="Gill Sans MT" charset="0"/>
                <a:cs typeface="Gill Sans MT" charset="0"/>
              </a:rPr>
              <a:t>s, so he keeps a notebook to jot down everything he would otherwise forget. </a:t>
            </a:r>
          </a:p>
          <a:p>
            <a:pPr eaLnBrk="1" hangingPunct="1">
              <a:buClr>
                <a:srgbClr val="00F7FF"/>
              </a:buClr>
              <a:buFont typeface="Arial" charset="0"/>
              <a:buChar char="•"/>
            </a:pPr>
            <a:r>
              <a:rPr lang="en-US" sz="2200">
                <a:latin typeface="Gill Sans MT" charset="0"/>
                <a:cs typeface="Gill Sans MT" charset="0"/>
              </a:rPr>
              <a:t>He too wants to go to the museum.</a:t>
            </a:r>
          </a:p>
          <a:p>
            <a:pPr eaLnBrk="1" hangingPunct="1">
              <a:buClr>
                <a:srgbClr val="00F7FF"/>
              </a:buClr>
              <a:buFont typeface="Arial" charset="0"/>
              <a:buChar char="•"/>
            </a:pPr>
            <a:r>
              <a:rPr lang="en-US" sz="2200">
                <a:latin typeface="Gill Sans MT" charset="0"/>
                <a:cs typeface="Gill Sans MT" charset="0"/>
              </a:rPr>
              <a:t>He checks his notebook and it says the museum is on 53</a:t>
            </a:r>
            <a:r>
              <a:rPr lang="en-US" sz="2200" baseline="30000">
                <a:latin typeface="Gill Sans MT" charset="0"/>
                <a:cs typeface="Gill Sans MT" charset="0"/>
              </a:rPr>
              <a:t>rd</a:t>
            </a:r>
            <a:r>
              <a:rPr lang="en-US" sz="2200">
                <a:latin typeface="Gill Sans MT" charset="0"/>
                <a:cs typeface="Gill Sans MT" charset="0"/>
              </a:rPr>
              <a:t> St.  </a:t>
            </a:r>
          </a:p>
          <a:p>
            <a:pPr eaLnBrk="1" hangingPunct="1">
              <a:buClr>
                <a:srgbClr val="00F7FF"/>
              </a:buClr>
              <a:buFont typeface="Arial" charset="0"/>
              <a:buChar char="•"/>
            </a:pPr>
            <a:r>
              <a:rPr lang="en-US" sz="2200">
                <a:latin typeface="Gill Sans MT" charset="0"/>
                <a:cs typeface="Gill Sans MT" charset="0"/>
              </a:rPr>
              <a:t>So he goes to 53</a:t>
            </a:r>
            <a:r>
              <a:rPr lang="en-US" sz="2200" baseline="30000">
                <a:latin typeface="Gill Sans MT" charset="0"/>
                <a:cs typeface="Gill Sans MT" charset="0"/>
              </a:rPr>
              <a:t>rd</a:t>
            </a:r>
            <a:r>
              <a:rPr lang="en-US" sz="2200">
                <a:latin typeface="Gill Sans MT" charset="0"/>
                <a:cs typeface="Gill Sans MT" charset="0"/>
              </a:rPr>
              <a:t> street.</a:t>
            </a:r>
          </a:p>
          <a:p>
            <a:pPr eaLnBrk="1" hangingPunct="1">
              <a:buClr>
                <a:srgbClr val="00F7FF"/>
              </a:buClr>
              <a:buFont typeface="Arial" charset="0"/>
              <a:buChar char="•"/>
            </a:pPr>
            <a:r>
              <a:rPr lang="en-US" sz="2200" b="1" i="1">
                <a:latin typeface="Gill Sans MT" charset="0"/>
                <a:cs typeface="Gill Sans MT" charset="0"/>
              </a:rPr>
              <a:t>He similarly has a belief </a:t>
            </a:r>
            <a:r>
              <a:rPr lang="en-US" sz="2200">
                <a:latin typeface="Gill Sans MT" charset="0"/>
                <a:cs typeface="Gill Sans MT" charset="0"/>
              </a:rPr>
              <a:t>– the only difference it where it was stored...</a:t>
            </a:r>
          </a:p>
        </p:txBody>
      </p:sp>
      <p:sp>
        <p:nvSpPr>
          <p:cNvPr id="24581" name="TextBox 10"/>
          <p:cNvSpPr txBox="1">
            <a:spLocks noChangeArrowheads="1"/>
          </p:cNvSpPr>
          <p:nvPr/>
        </p:nvSpPr>
        <p:spPr bwMode="auto">
          <a:xfrm>
            <a:off x="1719029" y="1545135"/>
            <a:ext cx="52927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buClr>
                <a:srgbClr val="00F7FF"/>
              </a:buClr>
            </a:pPr>
            <a:r>
              <a:rPr lang="en-US" sz="2200" b="1">
                <a:solidFill>
                  <a:srgbClr val="C2FF88"/>
                </a:solidFill>
                <a:latin typeface="Gill Sans MT" charset="0"/>
                <a:ea typeface="Heiti SC Light" charset="0"/>
              </a:rPr>
              <a:t>Inga</a:t>
            </a:r>
            <a:r>
              <a:rPr lang="en-US" sz="2200">
                <a:solidFill>
                  <a:srgbClr val="C2FF88"/>
                </a:solidFill>
                <a:latin typeface="Gill Sans MT" charset="0"/>
                <a:ea typeface="Heiti SC Light" charset="0"/>
              </a:rPr>
              <a:t> </a:t>
            </a:r>
            <a:r>
              <a:rPr lang="en-US" sz="2200">
                <a:latin typeface="Gill Sans MT" charset="0"/>
                <a:ea typeface="Heiti SC Light" charset="0"/>
              </a:rPr>
              <a:t>wants to go to the museum.  </a:t>
            </a:r>
          </a:p>
          <a:p>
            <a:pPr algn="r" eaLnBrk="1" hangingPunct="1">
              <a:buClr>
                <a:srgbClr val="00F7FF"/>
              </a:buClr>
            </a:pPr>
            <a:r>
              <a:rPr lang="en-US" sz="2200">
                <a:latin typeface="Gill Sans MT" charset="0"/>
                <a:ea typeface="Heiti SC Light" charset="0"/>
              </a:rPr>
              <a:t>She remembers that it is on 53</a:t>
            </a:r>
            <a:r>
              <a:rPr lang="en-US" sz="2200" baseline="30000">
                <a:latin typeface="Gill Sans MT" charset="0"/>
                <a:ea typeface="Heiti SC Light" charset="0"/>
              </a:rPr>
              <a:t>rd</a:t>
            </a:r>
            <a:r>
              <a:rPr lang="en-US" sz="2200">
                <a:latin typeface="Gill Sans MT" charset="0"/>
                <a:ea typeface="Heiti SC Light" charset="0"/>
              </a:rPr>
              <a:t> St.  </a:t>
            </a:r>
          </a:p>
          <a:p>
            <a:pPr algn="r" eaLnBrk="1" hangingPunct="1">
              <a:buClr>
                <a:srgbClr val="00F7FF"/>
              </a:buClr>
            </a:pPr>
            <a:r>
              <a:rPr lang="en-US" sz="2200">
                <a:latin typeface="Gill Sans MT" charset="0"/>
                <a:ea typeface="Heiti SC Light" charset="0"/>
              </a:rPr>
              <a:t>So she goes to 53</a:t>
            </a:r>
            <a:r>
              <a:rPr lang="en-US" sz="2200" baseline="30000">
                <a:latin typeface="Gill Sans MT" charset="0"/>
                <a:ea typeface="Heiti SC Light" charset="0"/>
              </a:rPr>
              <a:t>rd</a:t>
            </a:r>
            <a:r>
              <a:rPr lang="en-US" sz="2200">
                <a:latin typeface="Gill Sans MT" charset="0"/>
                <a:ea typeface="Heiti SC Light" charset="0"/>
              </a:rPr>
              <a:t> St.</a:t>
            </a:r>
          </a:p>
          <a:p>
            <a:pPr algn="r" eaLnBrk="1" hangingPunct="1">
              <a:buClr>
                <a:srgbClr val="00F7FF"/>
              </a:buClr>
            </a:pPr>
            <a:r>
              <a:rPr lang="en-US" sz="2200" b="1" i="1">
                <a:latin typeface="Gill Sans MT" charset="0"/>
                <a:ea typeface="Heiti SC Light" charset="0"/>
              </a:rPr>
              <a:t>She has a belief that it was there</a:t>
            </a:r>
            <a:r>
              <a:rPr lang="en-US" sz="2200">
                <a:latin typeface="Gill Sans MT" charset="0"/>
                <a:ea typeface="Heiti SC Light" charset="0"/>
              </a:rPr>
              <a:t>, stored in memory, which she accessed as needed.</a:t>
            </a:r>
          </a:p>
          <a:p>
            <a:pPr algn="r" eaLnBrk="1" hangingPunct="1"/>
            <a:endParaRPr lang="en-US" sz="2200">
              <a:latin typeface="Gill Sans MT" charset="0"/>
              <a:cs typeface="Gill Sans MT" charset="0"/>
            </a:endParaRPr>
          </a:p>
        </p:txBody>
      </p:sp>
      <p:pic>
        <p:nvPicPr>
          <p:cNvPr id="2" name="Picture 1" descr="250px-In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900" y="113021"/>
            <a:ext cx="2494024" cy="4150055"/>
          </a:xfrm>
          <a:prstGeom prst="rect">
            <a:avLst/>
          </a:prstGeom>
        </p:spPr>
      </p:pic>
      <p:pic>
        <p:nvPicPr>
          <p:cNvPr id="3" name="Picture 2" descr="Otto_Man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52788"/>
            <a:ext cx="2358338" cy="3492500"/>
          </a:xfrm>
          <a:prstGeom prst="rect">
            <a:avLst/>
          </a:prstGeom>
        </p:spPr>
      </p:pic>
      <p:sp>
        <p:nvSpPr>
          <p:cNvPr id="8" name="Title 1"/>
          <p:cNvSpPr txBox="1">
            <a:spLocks/>
          </p:cNvSpPr>
          <p:nvPr/>
        </p:nvSpPr>
        <p:spPr bwMode="auto">
          <a:xfrm>
            <a:off x="381000" y="157917"/>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Tree>
    <p:extLst>
      <p:ext uri="{BB962C8B-B14F-4D97-AF65-F5344CB8AC3E}">
        <p14:creationId xmlns:p14="http://schemas.microsoft.com/office/powerpoint/2010/main" val="2759457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4205288"/>
            <a:ext cx="2289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1" descr="notebo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2330450"/>
            <a:ext cx="14398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9" descr="_41441025_brain_scan_cred2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9875" y="2089150"/>
            <a:ext cx="157003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lus 15"/>
          <p:cNvSpPr/>
          <p:nvPr/>
        </p:nvSpPr>
        <p:spPr bwMode="auto">
          <a:xfrm>
            <a:off x="2087563" y="1700213"/>
            <a:ext cx="914400" cy="914400"/>
          </a:xfrm>
          <a:prstGeom prst="mathPlus">
            <a:avLst/>
          </a:prstGeom>
          <a:no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17" name="Plus 16"/>
          <p:cNvSpPr/>
          <p:nvPr/>
        </p:nvSpPr>
        <p:spPr bwMode="auto">
          <a:xfrm>
            <a:off x="6604000" y="1852613"/>
            <a:ext cx="914400" cy="914400"/>
          </a:xfrm>
          <a:prstGeom prst="mathPlus">
            <a:avLst/>
          </a:prstGeom>
          <a:no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19" name="Equal 18"/>
          <p:cNvSpPr/>
          <p:nvPr/>
        </p:nvSpPr>
        <p:spPr bwMode="auto">
          <a:xfrm>
            <a:off x="4565650" y="2330450"/>
            <a:ext cx="914400" cy="914400"/>
          </a:xfrm>
          <a:prstGeom prst="mathEqual">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12" name="TextBox 6"/>
          <p:cNvSpPr txBox="1">
            <a:spLocks noChangeArrowheads="1"/>
          </p:cNvSpPr>
          <p:nvPr/>
        </p:nvSpPr>
        <p:spPr bwMode="auto">
          <a:xfrm>
            <a:off x="126999" y="3974107"/>
            <a:ext cx="6477001" cy="2724150"/>
          </a:xfrm>
          <a:prstGeom prst="wedgeRoundRectCallout">
            <a:avLst>
              <a:gd name="adj1" fmla="val 62062"/>
              <a:gd name="adj2" fmla="val 9145"/>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ja-JP" sz="2200">
                <a:latin typeface="Century"/>
                <a:cs typeface="Century"/>
              </a:rPr>
              <a:t> </a:t>
            </a:r>
            <a:r>
              <a:rPr lang="en-US" sz="2200">
                <a:latin typeface="Century"/>
                <a:cs typeface="Century"/>
              </a:rPr>
              <a:t>The cases are entirely analogous: </a:t>
            </a:r>
            <a:r>
              <a:rPr lang="en-US" sz="2200">
                <a:solidFill>
                  <a:srgbClr val="00F7FF"/>
                </a:solidFill>
                <a:latin typeface="Century"/>
                <a:cs typeface="Century"/>
              </a:rPr>
              <a:t>the notebook plays for Otto the same role that memory plays for Inga</a:t>
            </a:r>
            <a:r>
              <a:rPr lang="en-US" sz="2200">
                <a:latin typeface="Century"/>
                <a:cs typeface="Century"/>
              </a:rPr>
              <a:t>.  The information in the notebook functions just like the information [in Inga</a:t>
            </a:r>
            <a:r>
              <a:rPr lang="en-CA" sz="2200">
                <a:latin typeface="Century"/>
                <a:cs typeface="Century"/>
              </a:rPr>
              <a:t>’</a:t>
            </a:r>
            <a:r>
              <a:rPr lang="en-US" sz="2200">
                <a:latin typeface="Century"/>
                <a:cs typeface="Century"/>
              </a:rPr>
              <a:t>s memory];  it just happens that this information lies outside the skin</a:t>
            </a:r>
            <a:r>
              <a:rPr lang="en-CA" sz="2200">
                <a:latin typeface="Century"/>
                <a:cs typeface="Century"/>
              </a:rPr>
              <a:t>. </a:t>
            </a:r>
            <a:endParaRPr lang="en-US" sz="2200">
              <a:latin typeface="Century"/>
              <a:cs typeface="Century"/>
            </a:endParaRPr>
          </a:p>
        </p:txBody>
      </p:sp>
      <p:sp>
        <p:nvSpPr>
          <p:cNvPr id="13" name="Title 1"/>
          <p:cNvSpPr txBox="1">
            <a:spLocks/>
          </p:cNvSpPr>
          <p:nvPr/>
        </p:nvSpPr>
        <p:spPr bwMode="auto">
          <a:xfrm>
            <a:off x="228600" y="5517"/>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pic>
        <p:nvPicPr>
          <p:cNvPr id="15" name="Picture 14" descr="Otto_Man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81607"/>
            <a:ext cx="2358338" cy="3492500"/>
          </a:xfrm>
          <a:prstGeom prst="rect">
            <a:avLst/>
          </a:prstGeom>
        </p:spPr>
      </p:pic>
      <p:pic>
        <p:nvPicPr>
          <p:cNvPr id="18" name="Picture 17" descr="250px-Ing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792" y="255422"/>
            <a:ext cx="2494024" cy="4150055"/>
          </a:xfrm>
          <a:prstGeom prst="rect">
            <a:avLst/>
          </a:prstGeom>
        </p:spPr>
      </p:pic>
    </p:spTree>
    <p:extLst>
      <p:ext uri="{BB962C8B-B14F-4D97-AF65-F5344CB8AC3E}">
        <p14:creationId xmlns:p14="http://schemas.microsoft.com/office/powerpoint/2010/main" val="2091983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4205288"/>
            <a:ext cx="2289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a:off x="773121" y="4774326"/>
            <a:ext cx="5811703" cy="1600438"/>
          </a:xfrm>
          <a:prstGeom prst="wedgeRoundRectCallout">
            <a:avLst>
              <a:gd name="adj1" fmla="val 62062"/>
              <a:gd name="adj2" fmla="val 9145"/>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a:latin typeface="Century"/>
                <a:cs typeface="Century"/>
              </a:rPr>
              <a:t>What about socially extended cognition?  Could my mental states be partly constituted by the states of other thinkers?  We see no reason why not. </a:t>
            </a:r>
          </a:p>
        </p:txBody>
      </p:sp>
      <p:sp>
        <p:nvSpPr>
          <p:cNvPr id="13" name="Title 1"/>
          <p:cNvSpPr txBox="1">
            <a:spLocks/>
          </p:cNvSpPr>
          <p:nvPr/>
        </p:nvSpPr>
        <p:spPr bwMode="auto">
          <a:xfrm>
            <a:off x="228600" y="5517"/>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pic>
        <p:nvPicPr>
          <p:cNvPr id="14" name="Picture 11" descr="notebo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2811463"/>
            <a:ext cx="14398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lus 19"/>
          <p:cNvSpPr/>
          <p:nvPr/>
        </p:nvSpPr>
        <p:spPr bwMode="auto">
          <a:xfrm>
            <a:off x="1908636" y="280151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1" name="Plus 20"/>
          <p:cNvSpPr/>
          <p:nvPr/>
        </p:nvSpPr>
        <p:spPr bwMode="auto">
          <a:xfrm>
            <a:off x="2782888" y="1419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2" name="Picture 13" descr="images.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952500"/>
            <a:ext cx="1409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images-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9100" y="2638425"/>
            <a:ext cx="149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us 23"/>
          <p:cNvSpPr/>
          <p:nvPr/>
        </p:nvSpPr>
        <p:spPr bwMode="auto">
          <a:xfrm>
            <a:off x="4584700" y="30956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5" name="Picture 19" descr="images-2.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56300" y="1076325"/>
            <a:ext cx="1587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lus 25"/>
          <p:cNvSpPr/>
          <p:nvPr/>
        </p:nvSpPr>
        <p:spPr bwMode="auto">
          <a:xfrm>
            <a:off x="5041900" y="1292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7" name="Plus 26"/>
          <p:cNvSpPr/>
          <p:nvPr/>
        </p:nvSpPr>
        <p:spPr bwMode="auto">
          <a:xfrm>
            <a:off x="7086600" y="2811463"/>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15" name="Picture 14" descr="Otto_Man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481607"/>
            <a:ext cx="2358338" cy="3492500"/>
          </a:xfrm>
          <a:prstGeom prst="rect">
            <a:avLst/>
          </a:prstGeom>
        </p:spPr>
      </p:pic>
      <p:pic>
        <p:nvPicPr>
          <p:cNvPr id="18" name="Picture 17" descr="250px-Ing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7792" y="255422"/>
            <a:ext cx="2494024" cy="4150055"/>
          </a:xfrm>
          <a:prstGeom prst="rect">
            <a:avLst/>
          </a:prstGeom>
        </p:spPr>
      </p:pic>
    </p:spTree>
    <p:extLst>
      <p:ext uri="{BB962C8B-B14F-4D97-AF65-F5344CB8AC3E}">
        <p14:creationId xmlns:p14="http://schemas.microsoft.com/office/powerpoint/2010/main" val="239478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228600" y="5517"/>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pic>
        <p:nvPicPr>
          <p:cNvPr id="14" name="Picture 11" descr="notebo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2811463"/>
            <a:ext cx="14398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lus 19"/>
          <p:cNvSpPr/>
          <p:nvPr/>
        </p:nvSpPr>
        <p:spPr bwMode="auto">
          <a:xfrm>
            <a:off x="1908636" y="280151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1" name="Plus 20"/>
          <p:cNvSpPr/>
          <p:nvPr/>
        </p:nvSpPr>
        <p:spPr bwMode="auto">
          <a:xfrm>
            <a:off x="2782888" y="1419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2" name="Picture 13"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952500"/>
            <a:ext cx="1409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images-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2638425"/>
            <a:ext cx="149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us 23"/>
          <p:cNvSpPr/>
          <p:nvPr/>
        </p:nvSpPr>
        <p:spPr bwMode="auto">
          <a:xfrm>
            <a:off x="4584700" y="30956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5" name="Picture 19" descr="images-2.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6300" y="1076325"/>
            <a:ext cx="1587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lus 25"/>
          <p:cNvSpPr/>
          <p:nvPr/>
        </p:nvSpPr>
        <p:spPr bwMode="auto">
          <a:xfrm>
            <a:off x="5041900" y="1292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7" name="Plus 26"/>
          <p:cNvSpPr/>
          <p:nvPr/>
        </p:nvSpPr>
        <p:spPr bwMode="auto">
          <a:xfrm>
            <a:off x="7086600" y="2811463"/>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15" name="Picture 14" descr="Otto_Man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481607"/>
            <a:ext cx="2358338" cy="3492500"/>
          </a:xfrm>
          <a:prstGeom prst="rect">
            <a:avLst/>
          </a:prstGeom>
        </p:spPr>
      </p:pic>
      <p:pic>
        <p:nvPicPr>
          <p:cNvPr id="18" name="Picture 17" descr="250px-Ing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7792" y="255422"/>
            <a:ext cx="2494024" cy="4150055"/>
          </a:xfrm>
          <a:prstGeom prst="rect">
            <a:avLst/>
          </a:prstGeom>
        </p:spPr>
      </p:pic>
      <p:sp>
        <p:nvSpPr>
          <p:cNvPr id="16" name="TextBox 6"/>
          <p:cNvSpPr txBox="1">
            <a:spLocks noChangeArrowheads="1"/>
          </p:cNvSpPr>
          <p:nvPr/>
        </p:nvSpPr>
        <p:spPr bwMode="auto">
          <a:xfrm>
            <a:off x="2865438" y="5072955"/>
            <a:ext cx="61801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ja-JP" sz="2200" b="1" i="1" u="sng">
                <a:latin typeface="Gill Sans MT" charset="0"/>
                <a:cs typeface="Gill Sans MT" charset="0"/>
              </a:rPr>
              <a:t>An objection from Fodor:</a:t>
            </a:r>
          </a:p>
          <a:p>
            <a:pPr eaLnBrk="1" hangingPunct="1"/>
            <a:endParaRPr lang="en-CA" altLang="ja-JP" sz="2200">
              <a:latin typeface="Gill Sans MT" charset="0"/>
              <a:cs typeface="Gill Sans MT" charset="0"/>
            </a:endParaRPr>
          </a:p>
          <a:p>
            <a:pPr eaLnBrk="1" hangingPunct="1"/>
            <a:r>
              <a:rPr lang="en-CA" altLang="ja-JP" sz="2200">
                <a:latin typeface="Gill Sans MT" charset="0"/>
                <a:cs typeface="Gill Sans MT" charset="0"/>
              </a:rPr>
              <a:t>This suggests that if Otto loses his phone, Inga loses part of her mind...  Does that sound plausible?</a:t>
            </a:r>
            <a:endParaRPr lang="en-US" sz="2200">
              <a:latin typeface="Gill Sans MT" charset="0"/>
              <a:cs typeface="Gill Sans MT" charset="0"/>
            </a:endParaRPr>
          </a:p>
        </p:txBody>
      </p:sp>
    </p:spTree>
    <p:extLst>
      <p:ext uri="{BB962C8B-B14F-4D97-AF65-F5344CB8AC3E}">
        <p14:creationId xmlns:p14="http://schemas.microsoft.com/office/powerpoint/2010/main" val="552709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9631" y="-157373"/>
            <a:ext cx="2764369" cy="3831261"/>
          </a:xfrm>
          <a:prstGeom prst="rect">
            <a:avLst/>
          </a:prstGeom>
        </p:spPr>
      </p:pic>
      <p:sp>
        <p:nvSpPr>
          <p:cNvPr id="16386" name="Title 1"/>
          <p:cNvSpPr>
            <a:spLocks noGrp="1"/>
          </p:cNvSpPr>
          <p:nvPr>
            <p:ph type="title"/>
          </p:nvPr>
        </p:nvSpPr>
        <p:spPr>
          <a:xfrm>
            <a:off x="228600" y="-74691"/>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8675" name="Content Placeholder 7"/>
          <p:cNvSpPr>
            <a:spLocks noGrp="1"/>
          </p:cNvSpPr>
          <p:nvPr>
            <p:ph sz="half" idx="1"/>
          </p:nvPr>
        </p:nvSpPr>
        <p:spPr>
          <a:xfrm>
            <a:off x="228600" y="667643"/>
            <a:ext cx="7004050" cy="5767387"/>
          </a:xfrm>
        </p:spPr>
        <p:txBody>
          <a:bodyPr/>
          <a:lstStyle/>
          <a:p>
            <a:pPr marL="0" indent="0">
              <a:spcBef>
                <a:spcPts val="1200"/>
              </a:spcBef>
              <a:buClr>
                <a:schemeClr val="tx1"/>
              </a:buClr>
              <a:buFontTx/>
              <a:buNone/>
            </a:pPr>
            <a:r>
              <a:rPr lang="en-US" sz="2200" b="1" i="1">
                <a:solidFill>
                  <a:srgbClr val="00F7FF"/>
                </a:solidFill>
                <a:latin typeface="Gill Sans MT" charset="0"/>
                <a:ea typeface="Heiti SC Light" charset="0"/>
              </a:rPr>
              <a:t>Some objections:</a:t>
            </a:r>
          </a:p>
          <a:p>
            <a:pPr marL="0" indent="0">
              <a:spcBef>
                <a:spcPts val="1200"/>
              </a:spcBef>
              <a:buClr>
                <a:schemeClr val="tx1"/>
              </a:buClr>
              <a:buFontTx/>
              <a:buNone/>
            </a:pPr>
            <a:endParaRPr lang="en-US" sz="2200" b="1" i="1">
              <a:solidFill>
                <a:srgbClr val="00F7FF"/>
              </a:solidFill>
              <a:latin typeface="Gill Sans MT" charset="0"/>
              <a:ea typeface="Heiti SC Light" charset="0"/>
            </a:endParaRPr>
          </a:p>
          <a:p>
            <a:pPr marL="0" indent="0">
              <a:spcBef>
                <a:spcPts val="1200"/>
              </a:spcBef>
              <a:buClr>
                <a:schemeClr val="tx1"/>
              </a:buClr>
              <a:buFontTx/>
              <a:buNone/>
            </a:pPr>
            <a:endParaRPr lang="en-US" sz="2000" b="1">
              <a:solidFill>
                <a:srgbClr val="00F7FF"/>
              </a:solidFill>
              <a:latin typeface="Gill Sans MT" charset="0"/>
              <a:ea typeface="Heiti SC Light" charset="0"/>
            </a:endParaRPr>
          </a:p>
          <a:p>
            <a:pPr lvl="1">
              <a:spcBef>
                <a:spcPts val="1200"/>
              </a:spcBef>
              <a:buClr>
                <a:srgbClr val="00F7FF"/>
              </a:buClr>
              <a:buFontTx/>
              <a:buNone/>
            </a:pPr>
            <a:endParaRPr lang="en-US" sz="1200">
              <a:latin typeface="Gill Sans MT" charset="0"/>
              <a:ea typeface="Heiti SC Light" charset="0"/>
            </a:endParaRPr>
          </a:p>
          <a:p>
            <a:pPr marL="0" indent="0">
              <a:spcBef>
                <a:spcPts val="1200"/>
              </a:spcBef>
              <a:buClr>
                <a:srgbClr val="00F7FF"/>
              </a:buClr>
            </a:pPr>
            <a:endParaRPr lang="en-US" sz="1600">
              <a:latin typeface="Gill Sans MT" charset="0"/>
              <a:ea typeface="Heiti SC Light" charset="0"/>
            </a:endParaRPr>
          </a:p>
        </p:txBody>
      </p:sp>
      <p:sp>
        <p:nvSpPr>
          <p:cNvPr id="19460" name="TextBox 10"/>
          <p:cNvSpPr txBox="1">
            <a:spLocks noChangeArrowheads="1"/>
          </p:cNvSpPr>
          <p:nvPr/>
        </p:nvSpPr>
        <p:spPr bwMode="auto">
          <a:xfrm>
            <a:off x="114300" y="1122610"/>
            <a:ext cx="7627113" cy="652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CA" sz="2200" b="1">
                <a:latin typeface="Gill Sans MT"/>
                <a:ea typeface="Heiti SC Light" charset="0"/>
                <a:cs typeface="Gill Sans MT"/>
              </a:rPr>
              <a:t>Fodor’s complaint - </a:t>
            </a:r>
          </a:p>
          <a:p>
            <a:pPr marL="342900" indent="-342900" eaLnBrk="1" hangingPunct="1">
              <a:buFont typeface="Arial"/>
              <a:buChar char="•"/>
              <a:defRPr/>
            </a:pPr>
            <a:endParaRPr lang="en-CA" sz="2200">
              <a:latin typeface="Gill Sans MT"/>
              <a:ea typeface="Heiti SC Light" charset="0"/>
              <a:cs typeface="Gill Sans MT"/>
            </a:endParaRPr>
          </a:p>
          <a:p>
            <a:pPr marL="342900" indent="-342900" eaLnBrk="1" hangingPunct="1">
              <a:buFont typeface="Arial"/>
              <a:buChar char="•"/>
              <a:defRPr/>
            </a:pPr>
            <a:r>
              <a:rPr lang="en-CA" sz="2200">
                <a:latin typeface="Gill Sans MT"/>
                <a:ea typeface="Heiti SC Light" charset="0"/>
                <a:cs typeface="Gill Sans MT"/>
              </a:rPr>
              <a:t>Does </a:t>
            </a:r>
            <a:r>
              <a:rPr lang="en-US" sz="2200">
                <a:latin typeface="Gill Sans MT"/>
                <a:ea typeface="Heiti SC Light" charset="0"/>
                <a:cs typeface="Gill Sans MT"/>
              </a:rPr>
              <a:t>Inga </a:t>
            </a:r>
            <a:r>
              <a:rPr lang="en-CA" sz="2200">
                <a:latin typeface="Gill Sans MT"/>
                <a:ea typeface="Heiti SC Light" charset="0"/>
                <a:cs typeface="Gill Sans MT"/>
              </a:rPr>
              <a:t>‘</a:t>
            </a:r>
            <a:r>
              <a:rPr lang="en-US" sz="2200">
                <a:latin typeface="Gill Sans MT"/>
                <a:ea typeface="Heiti SC Light" charset="0"/>
                <a:cs typeface="Gill Sans MT"/>
              </a:rPr>
              <a:t>consult</a:t>
            </a:r>
            <a:r>
              <a:rPr lang="en-CA" sz="2200">
                <a:latin typeface="Gill Sans MT"/>
                <a:ea typeface="Heiti SC Light" charset="0"/>
                <a:cs typeface="Gill Sans MT"/>
              </a:rPr>
              <a:t>’ </a:t>
            </a:r>
            <a:r>
              <a:rPr lang="en-US" sz="2200">
                <a:latin typeface="Gill Sans MT"/>
                <a:ea typeface="Heiti SC Light" charset="0"/>
                <a:cs typeface="Gill Sans MT"/>
              </a:rPr>
              <a:t>her memory like Otto </a:t>
            </a:r>
            <a:r>
              <a:rPr lang="en-CA" sz="2200">
                <a:latin typeface="Gill Sans MT"/>
                <a:ea typeface="Heiti SC Light" charset="0"/>
                <a:cs typeface="Gill Sans MT"/>
              </a:rPr>
              <a:t>‘</a:t>
            </a:r>
            <a:r>
              <a:rPr lang="en-US" sz="2200">
                <a:latin typeface="Gill Sans MT"/>
                <a:ea typeface="Heiti SC Light" charset="0"/>
                <a:cs typeface="Gill Sans MT"/>
              </a:rPr>
              <a:t>consults</a:t>
            </a:r>
            <a:r>
              <a:rPr lang="en-CA" sz="2200">
                <a:latin typeface="Gill Sans MT"/>
                <a:ea typeface="Heiti SC Light" charset="0"/>
                <a:cs typeface="Gill Sans MT"/>
              </a:rPr>
              <a:t>’</a:t>
            </a:r>
            <a:r>
              <a:rPr lang="en-US" sz="2200">
                <a:latin typeface="Gill Sans MT"/>
                <a:ea typeface="Heiti SC Light" charset="0"/>
                <a:cs typeface="Gill Sans MT"/>
              </a:rPr>
              <a:t> his book?</a:t>
            </a:r>
          </a:p>
          <a:p>
            <a:pPr marL="342900" indent="-342900" eaLnBrk="1" hangingPunct="1">
              <a:buFont typeface="Arial"/>
              <a:buChar char="•"/>
              <a:defRPr/>
            </a:pPr>
            <a:endParaRPr lang="en-US" sz="2200">
              <a:latin typeface="Gill Sans MT"/>
              <a:ea typeface="Heiti SC Light" charset="0"/>
              <a:cs typeface="Gill Sans MT"/>
            </a:endParaRPr>
          </a:p>
          <a:p>
            <a:pPr marL="342900" indent="-342900" eaLnBrk="1" hangingPunct="1">
              <a:buFont typeface="Arial"/>
              <a:buChar char="•"/>
              <a:defRPr/>
            </a:pPr>
            <a:r>
              <a:rPr lang="en-US" sz="2200">
                <a:latin typeface="Gill Sans MT"/>
                <a:ea typeface="Heiti SC Light" charset="0"/>
                <a:cs typeface="Gill Sans MT"/>
              </a:rPr>
              <a:t>Otto </a:t>
            </a:r>
            <a:r>
              <a:rPr lang="en-US" sz="2200" b="1" i="1">
                <a:latin typeface="Gill Sans MT"/>
                <a:ea typeface="Heiti SC Light" charset="0"/>
                <a:cs typeface="Gill Sans MT"/>
              </a:rPr>
              <a:t>remembers/believes</a:t>
            </a:r>
            <a:r>
              <a:rPr lang="en-US" sz="2200">
                <a:latin typeface="Gill Sans MT"/>
                <a:ea typeface="Heiti SC Light" charset="0"/>
                <a:cs typeface="Gill Sans MT"/>
              </a:rPr>
              <a:t> the info is in his notebook.  And presumably </a:t>
            </a:r>
            <a:r>
              <a:rPr lang="en-US" sz="2200" i="1">
                <a:latin typeface="Gill Sans MT"/>
                <a:ea typeface="Heiti SC Light" charset="0"/>
                <a:cs typeface="Gill Sans MT"/>
              </a:rPr>
              <a:t>this memory/belief</a:t>
            </a:r>
            <a:r>
              <a:rPr lang="en-US" sz="2200">
                <a:latin typeface="Gill Sans MT"/>
                <a:ea typeface="Heiti SC Light" charset="0"/>
                <a:cs typeface="Gill Sans MT"/>
              </a:rPr>
              <a:t> (that the info is in the notebook) is </a:t>
            </a:r>
            <a:r>
              <a:rPr lang="en-US" sz="2200" i="1">
                <a:latin typeface="Gill Sans MT"/>
                <a:ea typeface="Heiti SC Light" charset="0"/>
                <a:cs typeface="Gill Sans MT"/>
              </a:rPr>
              <a:t>inside</a:t>
            </a:r>
            <a:r>
              <a:rPr lang="en-US" sz="2200">
                <a:latin typeface="Gill Sans MT"/>
                <a:ea typeface="Heiti SC Light" charset="0"/>
                <a:cs typeface="Gill Sans MT"/>
              </a:rPr>
              <a:t> Otto</a:t>
            </a:r>
            <a:r>
              <a:rPr lang="en-CA" sz="2200">
                <a:latin typeface="Gill Sans MT"/>
                <a:ea typeface="Heiti SC Light" charset="0"/>
                <a:cs typeface="Gill Sans MT"/>
              </a:rPr>
              <a:t>’</a:t>
            </a:r>
            <a:r>
              <a:rPr lang="en-US" sz="2200">
                <a:latin typeface="Gill Sans MT"/>
                <a:ea typeface="Heiti SC Light" charset="0"/>
                <a:cs typeface="Gill Sans MT"/>
              </a:rPr>
              <a:t>s head. (The one thing he remembers?)</a:t>
            </a:r>
          </a:p>
          <a:p>
            <a:pPr eaLnBrk="1" hangingPunct="1">
              <a:defRPr/>
            </a:pPr>
            <a:endParaRPr lang="en-US" sz="2200">
              <a:latin typeface="Gill Sans MT"/>
              <a:ea typeface="Heiti SC Light" charset="0"/>
              <a:cs typeface="Gill Sans MT"/>
            </a:endParaRPr>
          </a:p>
          <a:p>
            <a:pPr marL="365125" indent="-365125" eaLnBrk="1" hangingPunct="1">
              <a:defRPr/>
            </a:pPr>
            <a:r>
              <a:rPr lang="en-US" sz="2200" b="1" i="1">
                <a:solidFill>
                  <a:srgbClr val="00F7FF"/>
                </a:solidFill>
                <a:latin typeface="Gill Sans MT"/>
                <a:ea typeface="Heiti SC Light" charset="0"/>
                <a:cs typeface="Gill Sans MT"/>
              </a:rPr>
              <a:t>Q:</a:t>
            </a:r>
            <a:r>
              <a:rPr lang="en-US" sz="2200" b="1" i="1">
                <a:latin typeface="Gill Sans MT"/>
                <a:ea typeface="Heiti SC Light" charset="0"/>
                <a:cs typeface="Gill Sans MT"/>
              </a:rPr>
              <a:t> </a:t>
            </a:r>
            <a:r>
              <a:rPr lang="en-US" sz="2200" b="1" i="1">
                <a:solidFill>
                  <a:srgbClr val="FFFFFF"/>
                </a:solidFill>
                <a:latin typeface="Gill Sans MT"/>
                <a:ea typeface="Heiti SC Light" charset="0"/>
                <a:cs typeface="Gill Sans MT"/>
              </a:rPr>
              <a:t>Does Inga = Otto, does she similarly </a:t>
            </a:r>
            <a:r>
              <a:rPr lang="en-US" sz="2200" b="1" i="1" u="sng">
                <a:solidFill>
                  <a:srgbClr val="FFFFFF"/>
                </a:solidFill>
                <a:latin typeface="Gill Sans MT"/>
                <a:ea typeface="Heiti SC Light" charset="0"/>
                <a:cs typeface="Gill Sans MT"/>
              </a:rPr>
              <a:t>remember</a:t>
            </a:r>
            <a:r>
              <a:rPr lang="en-US" sz="2200" b="1" i="1">
                <a:solidFill>
                  <a:srgbClr val="FFFFFF"/>
                </a:solidFill>
                <a:latin typeface="Gill Sans MT"/>
                <a:ea typeface="Heiti SC Light" charset="0"/>
                <a:cs typeface="Gill Sans MT"/>
              </a:rPr>
              <a:t> that </a:t>
            </a:r>
            <a:r>
              <a:rPr lang="en-US" sz="2200" b="1" i="1">
                <a:solidFill>
                  <a:srgbClr val="00F7FF"/>
                </a:solidFill>
                <a:latin typeface="Gill Sans MT"/>
                <a:ea typeface="Heiti SC Light" charset="0"/>
                <a:cs typeface="Gill Sans MT"/>
              </a:rPr>
              <a:t>her</a:t>
            </a:r>
            <a:r>
              <a:rPr lang="en-US" sz="2200" b="1" i="1">
                <a:solidFill>
                  <a:srgbClr val="FFFFFF"/>
                </a:solidFill>
                <a:latin typeface="Gill Sans MT"/>
                <a:ea typeface="Heiti SC Light" charset="0"/>
                <a:cs typeface="Gill Sans MT"/>
              </a:rPr>
              <a:t> info is </a:t>
            </a:r>
            <a:r>
              <a:rPr lang="en-US" sz="2200" b="1" i="1">
                <a:solidFill>
                  <a:srgbClr val="00F7FF"/>
                </a:solidFill>
                <a:latin typeface="Gill Sans MT"/>
                <a:ea typeface="Heiti SC Light" charset="0"/>
                <a:cs typeface="Gill Sans MT"/>
              </a:rPr>
              <a:t>in her head</a:t>
            </a:r>
            <a:r>
              <a:rPr lang="en-US" sz="2200" b="1" i="1">
                <a:latin typeface="Gill Sans MT"/>
                <a:ea typeface="Heiti SC Light" charset="0"/>
                <a:cs typeface="Gill Sans MT"/>
              </a:rPr>
              <a:t>?</a:t>
            </a:r>
          </a:p>
          <a:p>
            <a:pPr eaLnBrk="1" hangingPunct="1">
              <a:defRPr/>
            </a:pPr>
            <a:endParaRPr lang="en-US" sz="2200">
              <a:latin typeface="Gill Sans MT"/>
              <a:ea typeface="Heiti SC Light" charset="0"/>
              <a:cs typeface="Gill Sans MT"/>
            </a:endParaRPr>
          </a:p>
          <a:p>
            <a:pPr marL="342900" indent="-342900" eaLnBrk="1" hangingPunct="1">
              <a:buFont typeface="Arial"/>
              <a:buChar char="•"/>
              <a:defRPr/>
            </a:pPr>
            <a:r>
              <a:rPr lang="en-US" sz="2200">
                <a:latin typeface="Gill Sans MT"/>
                <a:ea typeface="Heiti SC Light" charset="0"/>
                <a:cs typeface="Gill Sans MT"/>
              </a:rPr>
              <a:t>If so, then she needs to </a:t>
            </a:r>
            <a:r>
              <a:rPr lang="en-CA" sz="2200">
                <a:latin typeface="Gill Sans MT"/>
                <a:ea typeface="Heiti SC Light" charset="0"/>
                <a:cs typeface="Gill Sans MT"/>
              </a:rPr>
              <a:t>‘</a:t>
            </a:r>
            <a:r>
              <a:rPr lang="en-US" sz="2200">
                <a:latin typeface="Gill Sans MT"/>
                <a:ea typeface="Heiti SC Light" charset="0"/>
                <a:cs typeface="Gill Sans MT"/>
              </a:rPr>
              <a:t>consult’ that memory first.</a:t>
            </a:r>
          </a:p>
          <a:p>
            <a:pPr marL="342900" indent="-342900" eaLnBrk="1" hangingPunct="1">
              <a:buFont typeface="Arial"/>
              <a:buChar char="•"/>
              <a:defRPr/>
            </a:pPr>
            <a:endParaRPr lang="en-US" sz="2200">
              <a:latin typeface="Gill Sans MT"/>
              <a:ea typeface="Heiti SC Light" charset="0"/>
              <a:cs typeface="Gill Sans MT"/>
            </a:endParaRPr>
          </a:p>
          <a:p>
            <a:pPr marL="342900" indent="-342900" eaLnBrk="1" hangingPunct="1">
              <a:buFont typeface="Arial"/>
              <a:buChar char="•"/>
              <a:defRPr/>
            </a:pPr>
            <a:r>
              <a:rPr lang="en-US" sz="2200">
                <a:latin typeface="Gill Sans MT"/>
                <a:ea typeface="Heiti SC Light" charset="0"/>
                <a:cs typeface="Gill Sans MT"/>
              </a:rPr>
              <a:t>But then, </a:t>
            </a:r>
            <a:r>
              <a:rPr lang="en-US" sz="2200" i="1">
                <a:latin typeface="Gill Sans MT"/>
                <a:ea typeface="Heiti SC Light" charset="0"/>
                <a:cs typeface="Gill Sans MT"/>
              </a:rPr>
              <a:t>that</a:t>
            </a:r>
            <a:r>
              <a:rPr lang="en-US" sz="2200">
                <a:latin typeface="Gill Sans MT"/>
                <a:ea typeface="Heiti SC Light" charset="0"/>
                <a:cs typeface="Gill Sans MT"/>
              </a:rPr>
              <a:t> memory needs a memory that it is in her head (and so on)</a:t>
            </a:r>
          </a:p>
          <a:p>
            <a:pPr marL="342900" indent="-342900" eaLnBrk="1" hangingPunct="1">
              <a:buFont typeface="Arial"/>
              <a:buChar char="•"/>
              <a:defRPr/>
            </a:pPr>
            <a:endParaRPr lang="en-US" sz="2200">
              <a:latin typeface="Gill Sans MT"/>
              <a:ea typeface="Heiti SC Light" charset="0"/>
              <a:cs typeface="Gill Sans MT"/>
            </a:endParaRPr>
          </a:p>
          <a:p>
            <a:pPr eaLnBrk="1" hangingPunct="1">
              <a:defRPr/>
            </a:pPr>
            <a:r>
              <a:rPr lang="en-US" sz="2200" b="1">
                <a:latin typeface="Gill Sans MT"/>
                <a:ea typeface="Heiti SC Light" charset="0"/>
                <a:cs typeface="Gill Sans MT"/>
              </a:rPr>
              <a:t>Is there a lurking </a:t>
            </a:r>
            <a:r>
              <a:rPr lang="en-US" sz="2200" b="1" i="1">
                <a:solidFill>
                  <a:srgbClr val="00F7FF"/>
                </a:solidFill>
                <a:latin typeface="Gill Sans MT"/>
                <a:ea typeface="Heiti SC Light" charset="0"/>
                <a:cs typeface="Gill Sans MT"/>
              </a:rPr>
              <a:t>INFINITE REGRESS </a:t>
            </a:r>
            <a:r>
              <a:rPr lang="en-US" sz="2200" b="1" i="1">
                <a:latin typeface="Gill Sans MT"/>
                <a:ea typeface="Heiti SC Light" charset="0"/>
                <a:cs typeface="Gill Sans MT"/>
              </a:rPr>
              <a:t>here?</a:t>
            </a:r>
            <a:endParaRPr lang="en-US" sz="2200" b="1">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p:txBody>
      </p:sp>
    </p:spTree>
    <p:extLst>
      <p:ext uri="{BB962C8B-B14F-4D97-AF65-F5344CB8AC3E}">
        <p14:creationId xmlns:p14="http://schemas.microsoft.com/office/powerpoint/2010/main" val="3834272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4085" y="-74691"/>
            <a:ext cx="3399915" cy="3518912"/>
          </a:xfrm>
          <a:prstGeom prst="rect">
            <a:avLst/>
          </a:prstGeom>
        </p:spPr>
      </p:pic>
      <p:sp>
        <p:nvSpPr>
          <p:cNvPr id="16386" name="Title 1"/>
          <p:cNvSpPr>
            <a:spLocks noGrp="1"/>
          </p:cNvSpPr>
          <p:nvPr>
            <p:ph type="title"/>
          </p:nvPr>
        </p:nvSpPr>
        <p:spPr>
          <a:xfrm>
            <a:off x="228600" y="-74691"/>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8675" name="Content Placeholder 7"/>
          <p:cNvSpPr>
            <a:spLocks noGrp="1"/>
          </p:cNvSpPr>
          <p:nvPr>
            <p:ph sz="half" idx="1"/>
          </p:nvPr>
        </p:nvSpPr>
        <p:spPr>
          <a:xfrm>
            <a:off x="228600" y="667643"/>
            <a:ext cx="7004050" cy="5767387"/>
          </a:xfrm>
        </p:spPr>
        <p:txBody>
          <a:bodyPr/>
          <a:lstStyle/>
          <a:p>
            <a:pPr marL="0" indent="0">
              <a:spcBef>
                <a:spcPts val="1200"/>
              </a:spcBef>
              <a:buClr>
                <a:schemeClr val="tx1"/>
              </a:buClr>
              <a:buFontTx/>
              <a:buNone/>
            </a:pPr>
            <a:r>
              <a:rPr lang="en-US" sz="2200" b="1" i="1">
                <a:solidFill>
                  <a:srgbClr val="00F7FF"/>
                </a:solidFill>
                <a:latin typeface="Gill Sans MT" charset="0"/>
                <a:ea typeface="Heiti SC Light" charset="0"/>
              </a:rPr>
              <a:t>Some objections:</a:t>
            </a:r>
          </a:p>
          <a:p>
            <a:pPr marL="0" indent="0">
              <a:spcBef>
                <a:spcPts val="1200"/>
              </a:spcBef>
              <a:buClr>
                <a:schemeClr val="tx1"/>
              </a:buClr>
              <a:buFontTx/>
              <a:buNone/>
            </a:pPr>
            <a:endParaRPr lang="en-US" sz="2200" b="1" i="1">
              <a:solidFill>
                <a:srgbClr val="00F7FF"/>
              </a:solidFill>
              <a:latin typeface="Gill Sans MT" charset="0"/>
              <a:ea typeface="Heiti SC Light" charset="0"/>
            </a:endParaRPr>
          </a:p>
          <a:p>
            <a:pPr marL="0" indent="0">
              <a:spcBef>
                <a:spcPts val="1200"/>
              </a:spcBef>
              <a:buClr>
                <a:schemeClr val="tx1"/>
              </a:buClr>
              <a:buFontTx/>
              <a:buNone/>
            </a:pPr>
            <a:endParaRPr lang="en-US" sz="2000" b="1">
              <a:solidFill>
                <a:srgbClr val="00F7FF"/>
              </a:solidFill>
              <a:latin typeface="Gill Sans MT" charset="0"/>
              <a:ea typeface="Heiti SC Light" charset="0"/>
            </a:endParaRPr>
          </a:p>
          <a:p>
            <a:pPr lvl="1">
              <a:spcBef>
                <a:spcPts val="1200"/>
              </a:spcBef>
              <a:buClr>
                <a:srgbClr val="00F7FF"/>
              </a:buClr>
              <a:buFontTx/>
              <a:buNone/>
            </a:pPr>
            <a:endParaRPr lang="en-US" sz="1200">
              <a:latin typeface="Gill Sans MT" charset="0"/>
              <a:ea typeface="Heiti SC Light" charset="0"/>
            </a:endParaRPr>
          </a:p>
          <a:p>
            <a:pPr marL="0" indent="0">
              <a:spcBef>
                <a:spcPts val="1200"/>
              </a:spcBef>
              <a:buClr>
                <a:srgbClr val="00F7FF"/>
              </a:buClr>
            </a:pPr>
            <a:endParaRPr lang="en-US" sz="1600">
              <a:latin typeface="Gill Sans MT" charset="0"/>
              <a:ea typeface="Heiti SC Light" charset="0"/>
            </a:endParaRPr>
          </a:p>
        </p:txBody>
      </p:sp>
      <p:sp>
        <p:nvSpPr>
          <p:cNvPr id="19460" name="TextBox 10"/>
          <p:cNvSpPr txBox="1">
            <a:spLocks noChangeArrowheads="1"/>
          </p:cNvSpPr>
          <p:nvPr/>
        </p:nvSpPr>
        <p:spPr bwMode="auto">
          <a:xfrm>
            <a:off x="114300" y="1325065"/>
            <a:ext cx="6374569" cy="553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CA" sz="2200" b="1">
                <a:latin typeface="Gill Sans MT"/>
                <a:ea typeface="Heiti SC Light" charset="0"/>
                <a:cs typeface="Gill Sans MT"/>
              </a:rPr>
              <a:t>Brie Gertler’s complaint - </a:t>
            </a:r>
          </a:p>
          <a:p>
            <a:pPr marL="342900" indent="-342900" eaLnBrk="1" hangingPunct="1">
              <a:buFont typeface="Arial"/>
              <a:buChar char="•"/>
              <a:defRPr/>
            </a:pPr>
            <a:endParaRPr lang="en-CA" sz="2200">
              <a:latin typeface="Gill Sans MT"/>
              <a:ea typeface="Heiti SC Light" charset="0"/>
              <a:cs typeface="Gill Sans MT"/>
            </a:endParaRPr>
          </a:p>
          <a:p>
            <a:pPr marL="342900" indent="-342900" eaLnBrk="1" hangingPunct="1">
              <a:buFont typeface="Arial"/>
              <a:buChar char="•"/>
              <a:defRPr/>
            </a:pPr>
            <a:r>
              <a:rPr lang="en-CA" sz="2200">
                <a:latin typeface="Gill Sans MT"/>
                <a:ea typeface="Heiti SC Light" charset="0"/>
                <a:cs typeface="Gill Sans MT"/>
              </a:rPr>
              <a:t>There will be a proliferation of </a:t>
            </a:r>
            <a:r>
              <a:rPr lang="en-CA" sz="2200" b="1" i="1">
                <a:solidFill>
                  <a:srgbClr val="00F7FF"/>
                </a:solidFill>
                <a:latin typeface="Gill Sans MT"/>
                <a:ea typeface="Heiti SC Light" charset="0"/>
                <a:cs typeface="Gill Sans MT"/>
              </a:rPr>
              <a:t>action</a:t>
            </a:r>
            <a:r>
              <a:rPr lang="en-CA" sz="2200">
                <a:solidFill>
                  <a:srgbClr val="00F7FF"/>
                </a:solidFill>
                <a:latin typeface="Gill Sans MT"/>
                <a:ea typeface="Heiti SC Light" charset="0"/>
                <a:cs typeface="Gill Sans MT"/>
              </a:rPr>
              <a:t> </a:t>
            </a:r>
            <a:r>
              <a:rPr lang="en-CA" sz="2200">
                <a:latin typeface="Gill Sans MT"/>
                <a:ea typeface="Heiti SC Light" charset="0"/>
                <a:cs typeface="Gill Sans MT"/>
              </a:rPr>
              <a:t>attributable to a coupled system</a:t>
            </a:r>
          </a:p>
          <a:p>
            <a:pPr marL="342900" indent="-342900" eaLnBrk="1" hangingPunct="1">
              <a:buFont typeface="Arial"/>
              <a:buChar char="•"/>
              <a:defRPr/>
            </a:pPr>
            <a:endParaRPr lang="en-CA" sz="2200" b="1">
              <a:latin typeface="Gill Sans MT"/>
              <a:ea typeface="Heiti SC Light" charset="0"/>
              <a:cs typeface="Gill Sans MT"/>
            </a:endParaRPr>
          </a:p>
          <a:p>
            <a:pPr marL="342900" indent="-342900" eaLnBrk="1" hangingPunct="1">
              <a:buFont typeface="Arial"/>
              <a:buChar char="•"/>
              <a:defRPr/>
            </a:pPr>
            <a:r>
              <a:rPr lang="en-CA" sz="2200" b="1">
                <a:latin typeface="Gill Sans MT"/>
                <a:ea typeface="Heiti SC Light" charset="0"/>
                <a:cs typeface="Gill Sans MT"/>
              </a:rPr>
              <a:t>What if Otto’s notebook were a hard drive, implanted in a semi-autonomous robot?</a:t>
            </a:r>
          </a:p>
          <a:p>
            <a:pPr marL="342900" indent="-342900" eaLnBrk="1" hangingPunct="1">
              <a:buFont typeface="Arial"/>
              <a:buChar char="•"/>
              <a:defRPr/>
            </a:pPr>
            <a:endParaRPr lang="en-CA" sz="2200" b="1">
              <a:latin typeface="Gill Sans MT"/>
              <a:ea typeface="Heiti SC Light" charset="0"/>
              <a:cs typeface="Gill Sans MT"/>
            </a:endParaRPr>
          </a:p>
          <a:p>
            <a:pPr marL="985838" lvl="2" indent="-268288" eaLnBrk="1" hangingPunct="1">
              <a:buFont typeface="Arial"/>
              <a:buChar char="•"/>
              <a:defRPr/>
            </a:pPr>
            <a:r>
              <a:rPr lang="en-CA" sz="2200">
                <a:latin typeface="Gill Sans MT"/>
                <a:ea typeface="Heiti SC Light" charset="0"/>
                <a:cs typeface="Gill Sans MT"/>
              </a:rPr>
              <a:t>If the robot acts on Otto’s beliefs and desires (as recorded) are the robot’s actions </a:t>
            </a:r>
            <a:r>
              <a:rPr lang="en-CA" sz="2200" i="1">
                <a:latin typeface="Gill Sans MT"/>
                <a:ea typeface="Heiti SC Light" charset="0"/>
                <a:cs typeface="Gill Sans MT"/>
              </a:rPr>
              <a:t>Otto’s actions?  (E.g., bakes some banana bread)</a:t>
            </a:r>
            <a:endParaRPr lang="en-CA" sz="2200">
              <a:latin typeface="Gill Sans MT"/>
              <a:ea typeface="Heiti SC Light" charset="0"/>
              <a:cs typeface="Gill Sans MT"/>
            </a:endParaRPr>
          </a:p>
          <a:p>
            <a:pPr marL="342900" indent="-342900" eaLnBrk="1" hangingPunct="1">
              <a:buFont typeface="Arial"/>
              <a:buChar char="•"/>
              <a:defRPr/>
            </a:pPr>
            <a:endParaRPr lang="en-CA" sz="2200" b="1">
              <a:latin typeface="Gill Sans MT"/>
              <a:ea typeface="Heiti SC Light" charset="0"/>
              <a:cs typeface="Gill Sans MT"/>
            </a:endParaRPr>
          </a:p>
          <a:p>
            <a:pPr marL="38274625" lvl="1" indent="-342900" eaLnBrk="1" hangingPunct="1">
              <a:buFont typeface="Arial"/>
              <a:buChar char="•"/>
              <a:defRPr/>
            </a:pPr>
            <a:endParaRPr lang="en-US" sz="2200" b="1">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p:txBody>
      </p:sp>
    </p:spTree>
    <p:extLst>
      <p:ext uri="{BB962C8B-B14F-4D97-AF65-F5344CB8AC3E}">
        <p14:creationId xmlns:p14="http://schemas.microsoft.com/office/powerpoint/2010/main" val="2537583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bldLvl="2"/>
    </p:bldLst>
  </p:timing>
</p:sld>
</file>

<file path=ppt/theme/theme1.xml><?xml version="1.0" encoding="utf-8"?>
<a:theme xmlns:a="http://schemas.openxmlformats.org/drawingml/2006/main" name="Simple Balck 2">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28408</TotalTime>
  <Words>911</Words>
  <Application>Microsoft Macintosh PowerPoint</Application>
  <PresentationFormat>On-screen Show (4:3)</PresentationFormat>
  <Paragraphs>80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 Balck 2</vt:lpstr>
      <vt:lpstr>PowerPoint Presentation</vt:lpstr>
      <vt:lpstr>Plan for today</vt:lpstr>
      <vt:lpstr>The Extended Mind thesis</vt:lpstr>
      <vt:lpstr>PowerPoint Presentation</vt:lpstr>
      <vt:lpstr>PowerPoint Presentation</vt:lpstr>
      <vt:lpstr>PowerPoint Presentation</vt:lpstr>
      <vt:lpstr>PowerPoint Presentation</vt:lpstr>
      <vt:lpstr>The Extended Mind thesis</vt:lpstr>
      <vt:lpstr>The Extended Mind thesis</vt:lpstr>
      <vt:lpstr>Supersizing the Mind</vt:lpstr>
      <vt:lpstr>Supersizing the Mind</vt:lpstr>
      <vt:lpstr>Reading for next time</vt:lpstr>
    </vt:vector>
  </TitlesOfParts>
  <Company>McGill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in the Natural World Humanities 345-102-03 (World Views) </dc:title>
  <dc:creator>Robert Stephens</dc:creator>
  <cp:lastModifiedBy>Robert Stephens</cp:lastModifiedBy>
  <cp:revision>389</cp:revision>
  <dcterms:created xsi:type="dcterms:W3CDTF">2010-06-07T21:07:32Z</dcterms:created>
  <dcterms:modified xsi:type="dcterms:W3CDTF">2016-11-21T13:25:49Z</dcterms:modified>
</cp:coreProperties>
</file>