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0" d="100"/>
          <a:sy n="80" d="100"/>
        </p:scale>
        <p:origin x="6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233874-D48F-486B-A083-14239B18F0BC}"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99795186-F482-4DBD-9D2A-B49FE2F363F2}">
      <dgm:prSet/>
      <dgm:spPr/>
      <dgm:t>
        <a:bodyPr/>
        <a:lstStyle/>
        <a:p>
          <a:r>
            <a:rPr lang="en-US" dirty="0"/>
            <a:t>Close-read the description of the creature’s coming to life.  Does it tell us WHY Victor reacts with such horror?</a:t>
          </a:r>
        </a:p>
      </dgm:t>
    </dgm:pt>
    <dgm:pt modelId="{8ADBE63C-839F-4936-A98D-86B702CD5AF8}" type="parTrans" cxnId="{2BFECF9D-9F40-4A64-9B0E-FB028BE422DC}">
      <dgm:prSet/>
      <dgm:spPr/>
      <dgm:t>
        <a:bodyPr/>
        <a:lstStyle/>
        <a:p>
          <a:endParaRPr lang="en-US"/>
        </a:p>
      </dgm:t>
    </dgm:pt>
    <dgm:pt modelId="{BCC8CE54-4BC6-42BD-A2BD-2BA73CE40481}" type="sibTrans" cxnId="{2BFECF9D-9F40-4A64-9B0E-FB028BE422DC}">
      <dgm:prSet/>
      <dgm:spPr/>
      <dgm:t>
        <a:bodyPr/>
        <a:lstStyle/>
        <a:p>
          <a:endParaRPr lang="en-US"/>
        </a:p>
      </dgm:t>
    </dgm:pt>
    <dgm:pt modelId="{6EFB7FFE-ED79-491E-803A-E3E0C3F4CC93}">
      <dgm:prSet/>
      <dgm:spPr/>
      <dgm:t>
        <a:bodyPr/>
        <a:lstStyle/>
        <a:p>
          <a:r>
            <a:rPr lang="en-US"/>
            <a:t>Why do you think Victor reacts the way he does?</a:t>
          </a:r>
        </a:p>
      </dgm:t>
    </dgm:pt>
    <dgm:pt modelId="{9E4E6325-91D2-4EDD-AB1F-47BBCF5CF212}" type="parTrans" cxnId="{8FB860CE-C443-4088-BD9D-97D85764919E}">
      <dgm:prSet/>
      <dgm:spPr/>
      <dgm:t>
        <a:bodyPr/>
        <a:lstStyle/>
        <a:p>
          <a:endParaRPr lang="en-US"/>
        </a:p>
      </dgm:t>
    </dgm:pt>
    <dgm:pt modelId="{88A3C044-5DA6-48F5-A9A6-4BEAFCEA0B0D}" type="sibTrans" cxnId="{8FB860CE-C443-4088-BD9D-97D85764919E}">
      <dgm:prSet/>
      <dgm:spPr/>
      <dgm:t>
        <a:bodyPr/>
        <a:lstStyle/>
        <a:p>
          <a:endParaRPr lang="en-US"/>
        </a:p>
      </dgm:t>
    </dgm:pt>
    <dgm:pt modelId="{0C9670EC-4D0C-4192-A938-B469B788968B}">
      <dgm:prSet/>
      <dgm:spPr/>
      <dgm:t>
        <a:bodyPr/>
        <a:lstStyle/>
        <a:p>
          <a:r>
            <a:rPr lang="en-US"/>
            <a:t>What of the creature’s first actions? Victor interprets them as horrible, but what is the creature doing, in your interpretation?</a:t>
          </a:r>
        </a:p>
      </dgm:t>
    </dgm:pt>
    <dgm:pt modelId="{2A4BF4FF-2526-413A-91A4-F172298A7FA1}" type="parTrans" cxnId="{EE42F2AF-EED9-4901-A12B-3A217E926B1F}">
      <dgm:prSet/>
      <dgm:spPr/>
      <dgm:t>
        <a:bodyPr/>
        <a:lstStyle/>
        <a:p>
          <a:endParaRPr lang="en-US"/>
        </a:p>
      </dgm:t>
    </dgm:pt>
    <dgm:pt modelId="{0572DB19-EC81-4D24-8CFB-2B4A9BBC9298}" type="sibTrans" cxnId="{EE42F2AF-EED9-4901-A12B-3A217E926B1F}">
      <dgm:prSet/>
      <dgm:spPr/>
      <dgm:t>
        <a:bodyPr/>
        <a:lstStyle/>
        <a:p>
          <a:endParaRPr lang="en-US"/>
        </a:p>
      </dgm:t>
    </dgm:pt>
    <dgm:pt modelId="{45B6D47A-55A2-4159-A48D-4490147B2AB7}">
      <dgm:prSet/>
      <dgm:spPr/>
      <dgm:t>
        <a:bodyPr/>
        <a:lstStyle/>
        <a:p>
          <a:r>
            <a:rPr lang="en-US"/>
            <a:t>Could Victor’s reaction have something to do with the Uncanny? Discuss the uncanny and Freud’s ideas about what our reactions to the uncanny stem from.</a:t>
          </a:r>
        </a:p>
      </dgm:t>
    </dgm:pt>
    <dgm:pt modelId="{76D8365D-9FFE-4AC8-A1CD-00B2C76B7CCE}" type="parTrans" cxnId="{5E856264-F20A-42AC-A0F6-ABCE8261057C}">
      <dgm:prSet/>
      <dgm:spPr/>
      <dgm:t>
        <a:bodyPr/>
        <a:lstStyle/>
        <a:p>
          <a:endParaRPr lang="en-US"/>
        </a:p>
      </dgm:t>
    </dgm:pt>
    <dgm:pt modelId="{F5A5E1FE-8A11-4343-85C7-59658B09D3B5}" type="sibTrans" cxnId="{5E856264-F20A-42AC-A0F6-ABCE8261057C}">
      <dgm:prSet/>
      <dgm:spPr/>
      <dgm:t>
        <a:bodyPr/>
        <a:lstStyle/>
        <a:p>
          <a:endParaRPr lang="en-US"/>
        </a:p>
      </dgm:t>
    </dgm:pt>
    <dgm:pt modelId="{D8580492-8F98-41A3-85D7-DC432947C8D4}" type="pres">
      <dgm:prSet presAssocID="{6C233874-D48F-486B-A083-14239B18F0BC}" presName="linear" presStyleCnt="0">
        <dgm:presLayoutVars>
          <dgm:animLvl val="lvl"/>
          <dgm:resizeHandles val="exact"/>
        </dgm:presLayoutVars>
      </dgm:prSet>
      <dgm:spPr/>
    </dgm:pt>
    <dgm:pt modelId="{5A5E312C-4639-4A69-B22F-B46DC371ECED}" type="pres">
      <dgm:prSet presAssocID="{99795186-F482-4DBD-9D2A-B49FE2F363F2}" presName="parentText" presStyleLbl="node1" presStyleIdx="0" presStyleCnt="4">
        <dgm:presLayoutVars>
          <dgm:chMax val="0"/>
          <dgm:bulletEnabled val="1"/>
        </dgm:presLayoutVars>
      </dgm:prSet>
      <dgm:spPr/>
    </dgm:pt>
    <dgm:pt modelId="{707DB25E-A7BC-4D88-804C-B4B1FCCD21C1}" type="pres">
      <dgm:prSet presAssocID="{BCC8CE54-4BC6-42BD-A2BD-2BA73CE40481}" presName="spacer" presStyleCnt="0"/>
      <dgm:spPr/>
    </dgm:pt>
    <dgm:pt modelId="{50E22A64-D5A4-45D7-884D-83B7D3285E93}" type="pres">
      <dgm:prSet presAssocID="{6EFB7FFE-ED79-491E-803A-E3E0C3F4CC93}" presName="parentText" presStyleLbl="node1" presStyleIdx="1" presStyleCnt="4">
        <dgm:presLayoutVars>
          <dgm:chMax val="0"/>
          <dgm:bulletEnabled val="1"/>
        </dgm:presLayoutVars>
      </dgm:prSet>
      <dgm:spPr/>
    </dgm:pt>
    <dgm:pt modelId="{3BA6E146-6416-46FE-A3B9-72EC6EFC1B8B}" type="pres">
      <dgm:prSet presAssocID="{88A3C044-5DA6-48F5-A9A6-4BEAFCEA0B0D}" presName="spacer" presStyleCnt="0"/>
      <dgm:spPr/>
    </dgm:pt>
    <dgm:pt modelId="{1FFBD091-7F48-48C2-AB9D-47D7EEE6DEB9}" type="pres">
      <dgm:prSet presAssocID="{0C9670EC-4D0C-4192-A938-B469B788968B}" presName="parentText" presStyleLbl="node1" presStyleIdx="2" presStyleCnt="4">
        <dgm:presLayoutVars>
          <dgm:chMax val="0"/>
          <dgm:bulletEnabled val="1"/>
        </dgm:presLayoutVars>
      </dgm:prSet>
      <dgm:spPr/>
    </dgm:pt>
    <dgm:pt modelId="{9A09F7A8-4E79-420B-B191-01FC4D1A3910}" type="pres">
      <dgm:prSet presAssocID="{0572DB19-EC81-4D24-8CFB-2B4A9BBC9298}" presName="spacer" presStyleCnt="0"/>
      <dgm:spPr/>
    </dgm:pt>
    <dgm:pt modelId="{EEDC9CE4-DE9B-4927-92C4-2A7B002E8464}" type="pres">
      <dgm:prSet presAssocID="{45B6D47A-55A2-4159-A48D-4490147B2AB7}" presName="parentText" presStyleLbl="node1" presStyleIdx="3" presStyleCnt="4">
        <dgm:presLayoutVars>
          <dgm:chMax val="0"/>
          <dgm:bulletEnabled val="1"/>
        </dgm:presLayoutVars>
      </dgm:prSet>
      <dgm:spPr/>
    </dgm:pt>
  </dgm:ptLst>
  <dgm:cxnLst>
    <dgm:cxn modelId="{0D605716-0F27-468C-BD9E-BE2B17E48314}" type="presOf" srcId="{99795186-F482-4DBD-9D2A-B49FE2F363F2}" destId="{5A5E312C-4639-4A69-B22F-B46DC371ECED}" srcOrd="0" destOrd="0" presId="urn:microsoft.com/office/officeart/2005/8/layout/vList2"/>
    <dgm:cxn modelId="{05B9DD32-8AA6-4CA9-BE94-4986C5BC29D4}" type="presOf" srcId="{6C233874-D48F-486B-A083-14239B18F0BC}" destId="{D8580492-8F98-41A3-85D7-DC432947C8D4}" srcOrd="0" destOrd="0" presId="urn:microsoft.com/office/officeart/2005/8/layout/vList2"/>
    <dgm:cxn modelId="{5E856264-F20A-42AC-A0F6-ABCE8261057C}" srcId="{6C233874-D48F-486B-A083-14239B18F0BC}" destId="{45B6D47A-55A2-4159-A48D-4490147B2AB7}" srcOrd="3" destOrd="0" parTransId="{76D8365D-9FFE-4AC8-A1CD-00B2C76B7CCE}" sibTransId="{F5A5E1FE-8A11-4343-85C7-59658B09D3B5}"/>
    <dgm:cxn modelId="{6A548B7F-E6ED-42E7-A9AC-A414B83A61D6}" type="presOf" srcId="{0C9670EC-4D0C-4192-A938-B469B788968B}" destId="{1FFBD091-7F48-48C2-AB9D-47D7EEE6DEB9}" srcOrd="0" destOrd="0" presId="urn:microsoft.com/office/officeart/2005/8/layout/vList2"/>
    <dgm:cxn modelId="{C641C187-9833-4C57-B833-65F86EDE7463}" type="presOf" srcId="{6EFB7FFE-ED79-491E-803A-E3E0C3F4CC93}" destId="{50E22A64-D5A4-45D7-884D-83B7D3285E93}" srcOrd="0" destOrd="0" presId="urn:microsoft.com/office/officeart/2005/8/layout/vList2"/>
    <dgm:cxn modelId="{2BFECF9D-9F40-4A64-9B0E-FB028BE422DC}" srcId="{6C233874-D48F-486B-A083-14239B18F0BC}" destId="{99795186-F482-4DBD-9D2A-B49FE2F363F2}" srcOrd="0" destOrd="0" parTransId="{8ADBE63C-839F-4936-A98D-86B702CD5AF8}" sibTransId="{BCC8CE54-4BC6-42BD-A2BD-2BA73CE40481}"/>
    <dgm:cxn modelId="{2C8912AE-1F24-4A20-AE5A-9808BA345EE6}" type="presOf" srcId="{45B6D47A-55A2-4159-A48D-4490147B2AB7}" destId="{EEDC9CE4-DE9B-4927-92C4-2A7B002E8464}" srcOrd="0" destOrd="0" presId="urn:microsoft.com/office/officeart/2005/8/layout/vList2"/>
    <dgm:cxn modelId="{EE42F2AF-EED9-4901-A12B-3A217E926B1F}" srcId="{6C233874-D48F-486B-A083-14239B18F0BC}" destId="{0C9670EC-4D0C-4192-A938-B469B788968B}" srcOrd="2" destOrd="0" parTransId="{2A4BF4FF-2526-413A-91A4-F172298A7FA1}" sibTransId="{0572DB19-EC81-4D24-8CFB-2B4A9BBC9298}"/>
    <dgm:cxn modelId="{8FB860CE-C443-4088-BD9D-97D85764919E}" srcId="{6C233874-D48F-486B-A083-14239B18F0BC}" destId="{6EFB7FFE-ED79-491E-803A-E3E0C3F4CC93}" srcOrd="1" destOrd="0" parTransId="{9E4E6325-91D2-4EDD-AB1F-47BBCF5CF212}" sibTransId="{88A3C044-5DA6-48F5-A9A6-4BEAFCEA0B0D}"/>
    <dgm:cxn modelId="{176F1934-1F1E-4C56-AA27-BD6D763B745C}" type="presParOf" srcId="{D8580492-8F98-41A3-85D7-DC432947C8D4}" destId="{5A5E312C-4639-4A69-B22F-B46DC371ECED}" srcOrd="0" destOrd="0" presId="urn:microsoft.com/office/officeart/2005/8/layout/vList2"/>
    <dgm:cxn modelId="{BCD59F09-E43D-4FB0-9F56-5380675F2A79}" type="presParOf" srcId="{D8580492-8F98-41A3-85D7-DC432947C8D4}" destId="{707DB25E-A7BC-4D88-804C-B4B1FCCD21C1}" srcOrd="1" destOrd="0" presId="urn:microsoft.com/office/officeart/2005/8/layout/vList2"/>
    <dgm:cxn modelId="{FFA0B14A-8655-4CAB-B83D-49F0CC5ADA44}" type="presParOf" srcId="{D8580492-8F98-41A3-85D7-DC432947C8D4}" destId="{50E22A64-D5A4-45D7-884D-83B7D3285E93}" srcOrd="2" destOrd="0" presId="urn:microsoft.com/office/officeart/2005/8/layout/vList2"/>
    <dgm:cxn modelId="{F0CEE16F-93CB-4028-B542-DE93AF254B91}" type="presParOf" srcId="{D8580492-8F98-41A3-85D7-DC432947C8D4}" destId="{3BA6E146-6416-46FE-A3B9-72EC6EFC1B8B}" srcOrd="3" destOrd="0" presId="urn:microsoft.com/office/officeart/2005/8/layout/vList2"/>
    <dgm:cxn modelId="{29583284-8C06-4EAC-BC80-007E8D5A525A}" type="presParOf" srcId="{D8580492-8F98-41A3-85D7-DC432947C8D4}" destId="{1FFBD091-7F48-48C2-AB9D-47D7EEE6DEB9}" srcOrd="4" destOrd="0" presId="urn:microsoft.com/office/officeart/2005/8/layout/vList2"/>
    <dgm:cxn modelId="{C3113A13-073B-49AE-A9DA-887B2F5753B9}" type="presParOf" srcId="{D8580492-8F98-41A3-85D7-DC432947C8D4}" destId="{9A09F7A8-4E79-420B-B191-01FC4D1A3910}" srcOrd="5" destOrd="0" presId="urn:microsoft.com/office/officeart/2005/8/layout/vList2"/>
    <dgm:cxn modelId="{D0DBFA40-DF64-42FA-ABB6-4864F591F82D}" type="presParOf" srcId="{D8580492-8F98-41A3-85D7-DC432947C8D4}" destId="{EEDC9CE4-DE9B-4927-92C4-2A7B002E8464}"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E312C-4639-4A69-B22F-B46DC371ECED}">
      <dsp:nvSpPr>
        <dsp:cNvPr id="0" name=""/>
        <dsp:cNvSpPr/>
      </dsp:nvSpPr>
      <dsp:spPr>
        <a:xfrm>
          <a:off x="0" y="596837"/>
          <a:ext cx="6261100" cy="10530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Close-read the description of the creature’s coming to life.  Does it tell us WHY Victor reacts with such horror?</a:t>
          </a:r>
        </a:p>
      </dsp:txBody>
      <dsp:txXfrm>
        <a:off x="51403" y="648240"/>
        <a:ext cx="6158294" cy="950194"/>
      </dsp:txXfrm>
    </dsp:sp>
    <dsp:sp modelId="{50E22A64-D5A4-45D7-884D-83B7D3285E93}">
      <dsp:nvSpPr>
        <dsp:cNvPr id="0" name=""/>
        <dsp:cNvSpPr/>
      </dsp:nvSpPr>
      <dsp:spPr>
        <a:xfrm>
          <a:off x="0" y="1707437"/>
          <a:ext cx="6261100" cy="1053000"/>
        </a:xfrm>
        <a:prstGeom prst="roundRect">
          <a:avLst/>
        </a:prstGeom>
        <a:gradFill rotWithShape="0">
          <a:gsLst>
            <a:gs pos="0">
              <a:schemeClr val="accent2">
                <a:hueOff val="1847440"/>
                <a:satOff val="-318"/>
                <a:lumOff val="-3268"/>
                <a:alphaOff val="0"/>
                <a:tint val="94000"/>
                <a:satMod val="103000"/>
                <a:lumMod val="102000"/>
              </a:schemeClr>
            </a:gs>
            <a:gs pos="50000">
              <a:schemeClr val="accent2">
                <a:hueOff val="1847440"/>
                <a:satOff val="-318"/>
                <a:lumOff val="-3268"/>
                <a:alphaOff val="0"/>
                <a:shade val="100000"/>
                <a:satMod val="110000"/>
                <a:lumMod val="100000"/>
              </a:schemeClr>
            </a:gs>
            <a:gs pos="100000">
              <a:schemeClr val="accent2">
                <a:hueOff val="1847440"/>
                <a:satOff val="-318"/>
                <a:lumOff val="-3268"/>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Why do you think Victor reacts the way he does?</a:t>
          </a:r>
        </a:p>
      </dsp:txBody>
      <dsp:txXfrm>
        <a:off x="51403" y="1758840"/>
        <a:ext cx="6158294" cy="950194"/>
      </dsp:txXfrm>
    </dsp:sp>
    <dsp:sp modelId="{1FFBD091-7F48-48C2-AB9D-47D7EEE6DEB9}">
      <dsp:nvSpPr>
        <dsp:cNvPr id="0" name=""/>
        <dsp:cNvSpPr/>
      </dsp:nvSpPr>
      <dsp:spPr>
        <a:xfrm>
          <a:off x="0" y="2818037"/>
          <a:ext cx="6261100" cy="1053000"/>
        </a:xfrm>
        <a:prstGeom prst="roundRect">
          <a:avLst/>
        </a:prstGeom>
        <a:gradFill rotWithShape="0">
          <a:gsLst>
            <a:gs pos="0">
              <a:schemeClr val="accent2">
                <a:hueOff val="3694879"/>
                <a:satOff val="-635"/>
                <a:lumOff val="-6536"/>
                <a:alphaOff val="0"/>
                <a:tint val="94000"/>
                <a:satMod val="103000"/>
                <a:lumMod val="102000"/>
              </a:schemeClr>
            </a:gs>
            <a:gs pos="50000">
              <a:schemeClr val="accent2">
                <a:hueOff val="3694879"/>
                <a:satOff val="-635"/>
                <a:lumOff val="-6536"/>
                <a:alphaOff val="0"/>
                <a:shade val="100000"/>
                <a:satMod val="110000"/>
                <a:lumMod val="100000"/>
              </a:schemeClr>
            </a:gs>
            <a:gs pos="100000">
              <a:schemeClr val="accent2">
                <a:hueOff val="3694879"/>
                <a:satOff val="-635"/>
                <a:lumOff val="-6536"/>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What of the creature’s first actions? Victor interprets them as horrible, but what is the creature doing, in your interpretation?</a:t>
          </a:r>
        </a:p>
      </dsp:txBody>
      <dsp:txXfrm>
        <a:off x="51403" y="2869440"/>
        <a:ext cx="6158294" cy="950194"/>
      </dsp:txXfrm>
    </dsp:sp>
    <dsp:sp modelId="{EEDC9CE4-DE9B-4927-92C4-2A7B002E8464}">
      <dsp:nvSpPr>
        <dsp:cNvPr id="0" name=""/>
        <dsp:cNvSpPr/>
      </dsp:nvSpPr>
      <dsp:spPr>
        <a:xfrm>
          <a:off x="0" y="3928637"/>
          <a:ext cx="6261100" cy="105300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Could Victor’s reaction have something to do with the Uncanny? Discuss the uncanny and Freud’s ideas about what our reactions to the uncanny stem from.</a:t>
          </a:r>
        </a:p>
      </dsp:txBody>
      <dsp:txXfrm>
        <a:off x="51403" y="3980040"/>
        <a:ext cx="6158294" cy="9501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5/25/2020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5/25/2020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 Id="rId5" Type="http://schemas.openxmlformats.org/officeDocument/2006/relationships/image" Target="../media/image7.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3CCA6-4B3C-4382-9208-4DAD5869BA0C}"/>
              </a:ext>
            </a:extLst>
          </p:cNvPr>
          <p:cNvSpPr>
            <a:spLocks noGrp="1"/>
          </p:cNvSpPr>
          <p:nvPr>
            <p:ph type="ctrTitle"/>
          </p:nvPr>
        </p:nvSpPr>
        <p:spPr/>
        <p:txBody>
          <a:bodyPr/>
          <a:lstStyle/>
          <a:p>
            <a:r>
              <a:rPr lang="en-US" dirty="0"/>
              <a:t>The </a:t>
            </a:r>
            <a:r>
              <a:rPr lang="en-US" i="1" dirty="0"/>
              <a:t>Frankenstein</a:t>
            </a:r>
            <a:r>
              <a:rPr lang="en-US" dirty="0"/>
              <a:t> analogy and AI Futures</a:t>
            </a:r>
          </a:p>
        </p:txBody>
      </p:sp>
      <p:sp>
        <p:nvSpPr>
          <p:cNvPr id="3" name="Subtitle 2">
            <a:extLst>
              <a:ext uri="{FF2B5EF4-FFF2-40B4-BE49-F238E27FC236}">
                <a16:creationId xmlns:a16="http://schemas.microsoft.com/office/drawing/2014/main" id="{7C748C20-AB70-49D5-9124-56D2D3381838}"/>
              </a:ext>
            </a:extLst>
          </p:cNvPr>
          <p:cNvSpPr>
            <a:spLocks noGrp="1"/>
          </p:cNvSpPr>
          <p:nvPr>
            <p:ph type="subTitle" idx="1"/>
          </p:nvPr>
        </p:nvSpPr>
        <p:spPr/>
        <p:txBody>
          <a:bodyPr>
            <a:normAutofit/>
          </a:bodyPr>
          <a:lstStyle/>
          <a:p>
            <a:r>
              <a:rPr lang="en-US" sz="2400" dirty="0"/>
              <a:t>Using the classic text to talk about AI and ethics</a:t>
            </a:r>
          </a:p>
        </p:txBody>
      </p:sp>
    </p:spTree>
    <p:extLst>
      <p:ext uri="{BB962C8B-B14F-4D97-AF65-F5344CB8AC3E}">
        <p14:creationId xmlns:p14="http://schemas.microsoft.com/office/powerpoint/2010/main" val="19884928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Rectangle 14">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9" name="Rectangle 18">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itle 4">
            <a:extLst>
              <a:ext uri="{FF2B5EF4-FFF2-40B4-BE49-F238E27FC236}">
                <a16:creationId xmlns:a16="http://schemas.microsoft.com/office/drawing/2014/main" id="{23ED4D98-A6D1-471C-9D6E-AD204EBB5989}"/>
              </a:ext>
            </a:extLst>
          </p:cNvPr>
          <p:cNvSpPr>
            <a:spLocks noGrp="1"/>
          </p:cNvSpPr>
          <p:nvPr>
            <p:ph type="title"/>
          </p:nvPr>
        </p:nvSpPr>
        <p:spPr>
          <a:xfrm>
            <a:off x="680321" y="2063262"/>
            <a:ext cx="3739279" cy="2661052"/>
          </a:xfrm>
        </p:spPr>
        <p:txBody>
          <a:bodyPr>
            <a:noAutofit/>
          </a:bodyPr>
          <a:lstStyle/>
          <a:p>
            <a:pPr algn="r"/>
            <a:r>
              <a:rPr lang="en-US" sz="3200" dirty="0">
                <a:solidFill>
                  <a:srgbClr val="FFFFFF"/>
                </a:solidFill>
              </a:rPr>
              <a:t>AI will shape our future.</a:t>
            </a:r>
            <a:br>
              <a:rPr lang="en-US" sz="3200" dirty="0">
                <a:solidFill>
                  <a:srgbClr val="FFFFFF"/>
                </a:solidFill>
              </a:rPr>
            </a:br>
            <a:br>
              <a:rPr lang="en-US" sz="3200" dirty="0">
                <a:solidFill>
                  <a:srgbClr val="FFFFFF"/>
                </a:solidFill>
              </a:rPr>
            </a:br>
            <a:r>
              <a:rPr lang="en-US" sz="3200" dirty="0">
                <a:solidFill>
                  <a:srgbClr val="FFFFFF"/>
                </a:solidFill>
              </a:rPr>
              <a:t> How can we contribute to shaping AI?</a:t>
            </a:r>
          </a:p>
        </p:txBody>
      </p:sp>
      <p:sp>
        <p:nvSpPr>
          <p:cNvPr id="6" name="Content Placeholder 5">
            <a:extLst>
              <a:ext uri="{FF2B5EF4-FFF2-40B4-BE49-F238E27FC236}">
                <a16:creationId xmlns:a16="http://schemas.microsoft.com/office/drawing/2014/main" id="{25A46A53-60F9-411F-AA10-AB1137E8E65D}"/>
              </a:ext>
            </a:extLst>
          </p:cNvPr>
          <p:cNvSpPr>
            <a:spLocks noGrp="1"/>
          </p:cNvSpPr>
          <p:nvPr>
            <p:ph idx="1"/>
          </p:nvPr>
        </p:nvSpPr>
        <p:spPr>
          <a:xfrm>
            <a:off x="5287995" y="661106"/>
            <a:ext cx="6257362" cy="5572717"/>
          </a:xfrm>
        </p:spPr>
        <p:txBody>
          <a:bodyPr anchor="ctr">
            <a:normAutofit fontScale="92500" lnSpcReduction="10000"/>
          </a:bodyPr>
          <a:lstStyle/>
          <a:p>
            <a:pPr marL="0" indent="0">
              <a:buNone/>
            </a:pPr>
            <a:r>
              <a:rPr lang="en-US" sz="2200" dirty="0">
                <a:solidFill>
                  <a:srgbClr val="FFFFFF"/>
                </a:solidFill>
              </a:rPr>
              <a:t>Form working groups based on similar fields of study </a:t>
            </a:r>
          </a:p>
          <a:p>
            <a:pPr marL="0" indent="0">
              <a:buNone/>
            </a:pPr>
            <a:r>
              <a:rPr lang="en-US" sz="1500" dirty="0">
                <a:solidFill>
                  <a:srgbClr val="FFFFFF"/>
                </a:solidFill>
              </a:rPr>
              <a:t>examples</a:t>
            </a:r>
          </a:p>
          <a:p>
            <a:r>
              <a:rPr lang="en-US" sz="1700" dirty="0">
                <a:solidFill>
                  <a:srgbClr val="FFFFFF"/>
                </a:solidFill>
              </a:rPr>
              <a:t>Psych/Child Studies/Education/Social Service</a:t>
            </a:r>
          </a:p>
          <a:p>
            <a:r>
              <a:rPr lang="en-US" sz="1700" dirty="0">
                <a:solidFill>
                  <a:srgbClr val="FFFFFF"/>
                </a:solidFill>
              </a:rPr>
              <a:t>Sciences/Computer Sci./Environmental Science </a:t>
            </a:r>
          </a:p>
          <a:p>
            <a:r>
              <a:rPr lang="en-US" sz="1700" dirty="0">
                <a:solidFill>
                  <a:srgbClr val="FFFFFF"/>
                </a:solidFill>
              </a:rPr>
              <a:t>Design/fine arts/illustration</a:t>
            </a:r>
          </a:p>
          <a:p>
            <a:r>
              <a:rPr lang="en-US" sz="1700" dirty="0">
                <a:solidFill>
                  <a:srgbClr val="FFFFFF"/>
                </a:solidFill>
              </a:rPr>
              <a:t>Social science/Law/International Studies</a:t>
            </a:r>
          </a:p>
          <a:p>
            <a:r>
              <a:rPr lang="en-US" sz="1700" dirty="0">
                <a:solidFill>
                  <a:srgbClr val="FFFFFF"/>
                </a:solidFill>
              </a:rPr>
              <a:t>Literature/Liberal Arts</a:t>
            </a:r>
          </a:p>
          <a:p>
            <a:pPr marL="0" indent="0">
              <a:buNone/>
            </a:pPr>
            <a:endParaRPr lang="en-US" sz="1700" dirty="0">
              <a:solidFill>
                <a:srgbClr val="FFFFFF"/>
              </a:solidFill>
            </a:endParaRPr>
          </a:p>
          <a:p>
            <a:pPr marL="0" indent="0">
              <a:buNone/>
            </a:pPr>
            <a:r>
              <a:rPr lang="en-US" sz="2000" dirty="0">
                <a:solidFill>
                  <a:schemeClr val="bg1"/>
                </a:solidFill>
              </a:rPr>
              <a:t>Goal for each group:</a:t>
            </a:r>
          </a:p>
          <a:p>
            <a:pPr marL="0" indent="0">
              <a:buNone/>
            </a:pPr>
            <a:endParaRPr lang="en-US" sz="2000" dirty="0">
              <a:solidFill>
                <a:schemeClr val="bg1"/>
              </a:solidFill>
            </a:endParaRPr>
          </a:p>
          <a:p>
            <a:pPr marL="0" indent="0">
              <a:buNone/>
            </a:pPr>
            <a:r>
              <a:rPr lang="en-US" sz="2000" dirty="0">
                <a:solidFill>
                  <a:schemeClr val="bg1"/>
                </a:solidFill>
              </a:rPr>
              <a:t>Come up with three questions your field (of study or career) can contribute to help create an AI future that will be fair and beneficial to as many as possible.</a:t>
            </a:r>
          </a:p>
          <a:p>
            <a:pPr marL="0" indent="0">
              <a:buNone/>
            </a:pPr>
            <a:endParaRPr lang="en-US" sz="1700" dirty="0">
              <a:solidFill>
                <a:srgbClr val="FFFFFF"/>
              </a:solidFill>
            </a:endParaRPr>
          </a:p>
          <a:p>
            <a:pPr marL="0" indent="0">
              <a:buNone/>
            </a:pPr>
            <a:r>
              <a:rPr lang="en-US" sz="1700" i="1" dirty="0">
                <a:solidFill>
                  <a:srgbClr val="FFFFFF"/>
                </a:solidFill>
              </a:rPr>
              <a:t>These may be ethical questions, but they don’t have to be. Think of AI and its possibilities, positive and negative. How could you contribute to shaping the way we think about and create AI?</a:t>
            </a:r>
          </a:p>
        </p:txBody>
      </p:sp>
    </p:spTree>
    <p:extLst>
      <p:ext uri="{BB962C8B-B14F-4D97-AF65-F5344CB8AC3E}">
        <p14:creationId xmlns:p14="http://schemas.microsoft.com/office/powerpoint/2010/main" val="57297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FECAD23-900F-4F1B-A441-6A68749F8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7943801-CAEC-4F98-9332-2A4D9128463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8A233090-6C39-4F59-8A0F-86F011A7E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4DCAA0-4BF1-4FB9-97BA-D6BA630419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87603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D7A1AD8-324A-4AB4-9E95-F16902F261EC}"/>
              </a:ext>
            </a:extLst>
          </p:cNvPr>
          <p:cNvSpPr>
            <a:spLocks noGrp="1"/>
          </p:cNvSpPr>
          <p:nvPr>
            <p:ph type="title"/>
          </p:nvPr>
        </p:nvSpPr>
        <p:spPr>
          <a:xfrm>
            <a:off x="680321" y="753228"/>
            <a:ext cx="7087552" cy="1080938"/>
          </a:xfrm>
        </p:spPr>
        <p:txBody>
          <a:bodyPr>
            <a:normAutofit/>
          </a:bodyPr>
          <a:lstStyle/>
          <a:p>
            <a:r>
              <a:rPr lang="en-US" sz="3600" dirty="0"/>
              <a:t>Working groups: what to do</a:t>
            </a:r>
          </a:p>
        </p:txBody>
      </p:sp>
      <p:pic>
        <p:nvPicPr>
          <p:cNvPr id="18" name="Picture 17">
            <a:extLst>
              <a:ext uri="{FF2B5EF4-FFF2-40B4-BE49-F238E27FC236}">
                <a16:creationId xmlns:a16="http://schemas.microsoft.com/office/drawing/2014/main" id="{9BC2FEA5-B399-458A-8393-E06CE40DB8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Content Placeholder 2">
            <a:extLst>
              <a:ext uri="{FF2B5EF4-FFF2-40B4-BE49-F238E27FC236}">
                <a16:creationId xmlns:a16="http://schemas.microsoft.com/office/drawing/2014/main" id="{39DB27F1-68AF-428B-8025-BBEE9099922F}"/>
              </a:ext>
            </a:extLst>
          </p:cNvPr>
          <p:cNvSpPr>
            <a:spLocks noGrp="1"/>
          </p:cNvSpPr>
          <p:nvPr>
            <p:ph idx="1"/>
          </p:nvPr>
        </p:nvSpPr>
        <p:spPr>
          <a:xfrm>
            <a:off x="680321" y="2336873"/>
            <a:ext cx="6423211" cy="3599316"/>
          </a:xfrm>
        </p:spPr>
        <p:txBody>
          <a:bodyPr>
            <a:normAutofit lnSpcReduction="10000"/>
          </a:bodyPr>
          <a:lstStyle/>
          <a:p>
            <a:pPr marL="0" indent="0">
              <a:buNone/>
            </a:pPr>
            <a:r>
              <a:rPr lang="en-US" sz="2000" dirty="0"/>
              <a:t>Each group has a sheet with prompts, questions, and quotes to get your discussion started, but take it  in any direction you want!</a:t>
            </a:r>
          </a:p>
          <a:p>
            <a:pPr marL="0" indent="0">
              <a:buNone/>
            </a:pPr>
            <a:endParaRPr lang="en-US" sz="2000" dirty="0"/>
          </a:p>
          <a:p>
            <a:pPr marL="0" indent="0">
              <a:buNone/>
            </a:pPr>
            <a:r>
              <a:rPr lang="en-US" sz="2000" b="1" dirty="0"/>
              <a:t>Your task </a:t>
            </a:r>
            <a:r>
              <a:rPr lang="en-US" sz="2000" dirty="0"/>
              <a:t>is to come up with </a:t>
            </a:r>
            <a:r>
              <a:rPr lang="en-US" sz="2000" b="1" dirty="0"/>
              <a:t>three questions </a:t>
            </a:r>
            <a:r>
              <a:rPr lang="en-US" sz="2000" dirty="0"/>
              <a:t>we should all consider as we build a future in which AI is part of our everyday reality.</a:t>
            </a:r>
          </a:p>
          <a:p>
            <a:pPr marL="0" indent="0">
              <a:buNone/>
            </a:pPr>
            <a:endParaRPr lang="en-US" sz="2000" dirty="0"/>
          </a:p>
          <a:p>
            <a:pPr marL="0" indent="0">
              <a:buNone/>
            </a:pPr>
            <a:r>
              <a:rPr lang="en-US" sz="2000" dirty="0"/>
              <a:t>Once you have your three questions, you will be asked (as a group) to share a brief summary of what you discussed and your three questions – so we can all learn from each other</a:t>
            </a:r>
          </a:p>
          <a:p>
            <a:endParaRPr lang="en-US" sz="2000" dirty="0"/>
          </a:p>
          <a:p>
            <a:endParaRPr lang="en-US" sz="2000" dirty="0"/>
          </a:p>
          <a:p>
            <a:endParaRPr lang="en-US" sz="2000" dirty="0"/>
          </a:p>
        </p:txBody>
      </p:sp>
      <p:pic>
        <p:nvPicPr>
          <p:cNvPr id="7" name="Graphic 6" descr="Group Brainstorm">
            <a:extLst>
              <a:ext uri="{FF2B5EF4-FFF2-40B4-BE49-F238E27FC236}">
                <a16:creationId xmlns:a16="http://schemas.microsoft.com/office/drawing/2014/main" id="{DB20BE71-79B2-4B4C-8EA3-9B6E5BE045D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87091" y="1749761"/>
            <a:ext cx="3358478" cy="3358478"/>
          </a:xfrm>
          <a:prstGeom prst="rect">
            <a:avLst/>
          </a:prstGeom>
          <a:ln>
            <a:noFill/>
          </a:ln>
          <a:effectLst>
            <a:outerShdw blurRad="76200" dist="63500" dir="5040000" algn="tl" rotWithShape="0">
              <a:srgbClr val="000000">
                <a:alpha val="41000"/>
              </a:srgbClr>
            </a:outerShdw>
          </a:effectLst>
        </p:spPr>
      </p:pic>
      <p:pic>
        <p:nvPicPr>
          <p:cNvPr id="4" name="Picture 3">
            <a:extLst>
              <a:ext uri="{FF2B5EF4-FFF2-40B4-BE49-F238E27FC236}">
                <a16:creationId xmlns:a16="http://schemas.microsoft.com/office/drawing/2014/main" id="{4DBE05F9-896A-4698-B43B-06ED146BC2DF}"/>
              </a:ext>
            </a:extLst>
          </p:cNvPr>
          <p:cNvPicPr>
            <a:picLocks noChangeAspect="1"/>
          </p:cNvPicPr>
          <p:nvPr/>
        </p:nvPicPr>
        <p:blipFill>
          <a:blip r:embed="rId6"/>
          <a:stretch>
            <a:fillRect/>
          </a:stretch>
        </p:blipFill>
        <p:spPr>
          <a:xfrm>
            <a:off x="8013114" y="1749761"/>
            <a:ext cx="4038627" cy="4919047"/>
          </a:xfrm>
          <a:prstGeom prst="rect">
            <a:avLst/>
          </a:prstGeom>
          <a:ln>
            <a:noFill/>
          </a:ln>
          <a:effectLst>
            <a:glow rad="139700">
              <a:schemeClr val="accent2">
                <a:satMod val="175000"/>
                <a:alpha val="40000"/>
              </a:schemeClr>
            </a:glow>
            <a:outerShdw blurRad="190500" algn="tl" rotWithShape="0">
              <a:srgbClr val="000000">
                <a:alpha val="70000"/>
              </a:srgbClr>
            </a:outerShdw>
          </a:effectLst>
        </p:spPr>
      </p:pic>
    </p:spTree>
    <p:extLst>
      <p:ext uri="{BB962C8B-B14F-4D97-AF65-F5344CB8AC3E}">
        <p14:creationId xmlns:p14="http://schemas.microsoft.com/office/powerpoint/2010/main" val="2136007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FECAD23-900F-4F1B-A441-6A68749F8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7943801-CAEC-4F98-9332-2A4D9128463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8A233090-6C39-4F59-8A0F-86F011A7E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4DCAA0-4BF1-4FB9-97BA-D6BA630419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87603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6B3D186-1B68-4C4C-80F8-7E8E6C993102}"/>
              </a:ext>
            </a:extLst>
          </p:cNvPr>
          <p:cNvSpPr>
            <a:spLocks noGrp="1"/>
          </p:cNvSpPr>
          <p:nvPr>
            <p:ph type="title"/>
          </p:nvPr>
        </p:nvSpPr>
        <p:spPr>
          <a:xfrm>
            <a:off x="680321" y="753228"/>
            <a:ext cx="7087552" cy="1080938"/>
          </a:xfrm>
        </p:spPr>
        <p:txBody>
          <a:bodyPr>
            <a:normAutofit/>
          </a:bodyPr>
          <a:lstStyle/>
          <a:p>
            <a:r>
              <a:rPr lang="en-US" sz="3600"/>
              <a:t>Sample questions</a:t>
            </a:r>
          </a:p>
        </p:txBody>
      </p:sp>
      <p:pic>
        <p:nvPicPr>
          <p:cNvPr id="18" name="Picture 17">
            <a:extLst>
              <a:ext uri="{FF2B5EF4-FFF2-40B4-BE49-F238E27FC236}">
                <a16:creationId xmlns:a16="http://schemas.microsoft.com/office/drawing/2014/main" id="{9BC2FEA5-B399-458A-8393-E06CE40DB8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Content Placeholder 2">
            <a:extLst>
              <a:ext uri="{FF2B5EF4-FFF2-40B4-BE49-F238E27FC236}">
                <a16:creationId xmlns:a16="http://schemas.microsoft.com/office/drawing/2014/main" id="{F040EE4B-0C4D-4524-A3C2-2389035CAEF3}"/>
              </a:ext>
            </a:extLst>
          </p:cNvPr>
          <p:cNvSpPr>
            <a:spLocks noGrp="1"/>
          </p:cNvSpPr>
          <p:nvPr>
            <p:ph idx="1"/>
          </p:nvPr>
        </p:nvSpPr>
        <p:spPr>
          <a:xfrm>
            <a:off x="680321" y="2336873"/>
            <a:ext cx="6423211" cy="4230904"/>
          </a:xfrm>
        </p:spPr>
        <p:txBody>
          <a:bodyPr>
            <a:normAutofit fontScale="77500" lnSpcReduction="20000"/>
          </a:bodyPr>
          <a:lstStyle/>
          <a:p>
            <a:pPr marL="0" indent="0">
              <a:buNone/>
            </a:pPr>
            <a:r>
              <a:rPr lang="en-US" sz="1800" b="1" dirty="0"/>
              <a:t>Social Service: </a:t>
            </a:r>
            <a:r>
              <a:rPr lang="en-US" sz="1800" dirty="0"/>
              <a:t>Who will be left out of an AI future and how can we help them?</a:t>
            </a:r>
          </a:p>
          <a:p>
            <a:pPr marL="0" indent="0">
              <a:buNone/>
            </a:pPr>
            <a:endParaRPr lang="en-US" sz="1800" dirty="0"/>
          </a:p>
          <a:p>
            <a:pPr marL="0" indent="0">
              <a:buNone/>
            </a:pPr>
            <a:r>
              <a:rPr lang="en-US" sz="1800" b="1" dirty="0"/>
              <a:t>Psychology/child studies</a:t>
            </a:r>
            <a:r>
              <a:rPr lang="en-US" sz="1800" dirty="0"/>
              <a:t>: How can an emergent intelligence be shaped and guided, and how does the guide’s bias and experience affect the intelligence that emerges?</a:t>
            </a:r>
          </a:p>
          <a:p>
            <a:pPr marL="0" indent="0">
              <a:buNone/>
            </a:pPr>
            <a:endParaRPr lang="en-US" sz="1800" dirty="0"/>
          </a:p>
          <a:p>
            <a:pPr marL="0" indent="0">
              <a:buNone/>
            </a:pPr>
            <a:r>
              <a:rPr lang="en-US" sz="1800" b="1" dirty="0"/>
              <a:t>Science/engineering</a:t>
            </a:r>
            <a:r>
              <a:rPr lang="en-US" sz="1800" dirty="0"/>
              <a:t>: Should the inventors and creators be responsible for any unintended consequences of AI creation? </a:t>
            </a:r>
          </a:p>
          <a:p>
            <a:pPr marL="0" indent="0">
              <a:buNone/>
            </a:pPr>
            <a:endParaRPr lang="en-US" sz="1800" dirty="0"/>
          </a:p>
          <a:p>
            <a:pPr marL="0" indent="0">
              <a:buNone/>
            </a:pPr>
            <a:r>
              <a:rPr lang="en-US" sz="1800" b="1" dirty="0"/>
              <a:t>Law/rights advocacy</a:t>
            </a:r>
            <a:r>
              <a:rPr lang="en-US" sz="1800" dirty="0"/>
              <a:t>: What rights should be afforded to intelligences that are not human?</a:t>
            </a:r>
          </a:p>
          <a:p>
            <a:pPr marL="0" indent="0">
              <a:buNone/>
            </a:pPr>
            <a:endParaRPr lang="en-US" sz="1800" dirty="0"/>
          </a:p>
          <a:p>
            <a:pPr marL="0" indent="0">
              <a:buNone/>
            </a:pPr>
            <a:r>
              <a:rPr lang="en-US" sz="1800" b="1" dirty="0"/>
              <a:t>Fine art/design</a:t>
            </a:r>
            <a:r>
              <a:rPr lang="en-US" sz="1800" dirty="0"/>
              <a:t>: How can we recognize our biases and assumptions concerning gender, race, neurology, etc., and be transparent about how they affect AI design in practice?</a:t>
            </a:r>
          </a:p>
          <a:p>
            <a:pPr marL="0" indent="0">
              <a:buNone/>
            </a:pPr>
            <a:endParaRPr lang="en-US" sz="1800" dirty="0"/>
          </a:p>
          <a:p>
            <a:pPr marL="0" indent="0">
              <a:buNone/>
            </a:pPr>
            <a:r>
              <a:rPr lang="en-US" sz="1800" b="1" dirty="0"/>
              <a:t>Design</a:t>
            </a:r>
            <a:r>
              <a:rPr lang="en-US" sz="1800" dirty="0"/>
              <a:t>: What kinds of guidelines for product life-cycle ethical responsibility should be built into AI design?</a:t>
            </a:r>
          </a:p>
          <a:p>
            <a:pPr marL="0" indent="0">
              <a:buNone/>
            </a:pPr>
            <a:endParaRPr lang="en-US" sz="1600" dirty="0"/>
          </a:p>
        </p:txBody>
      </p:sp>
      <p:pic>
        <p:nvPicPr>
          <p:cNvPr id="7" name="Graphic 6" descr="Robot">
            <a:extLst>
              <a:ext uri="{FF2B5EF4-FFF2-40B4-BE49-F238E27FC236}">
                <a16:creationId xmlns:a16="http://schemas.microsoft.com/office/drawing/2014/main" id="{D2EA506E-158A-4F15-9F59-09216B36E84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87091" y="1749761"/>
            <a:ext cx="3358478" cy="3358478"/>
          </a:xfrm>
          <a:prstGeom prst="rect">
            <a:avLst/>
          </a:prstGeom>
          <a:ln>
            <a:noFill/>
          </a:ln>
          <a:effectLst>
            <a:outerShdw blurRad="76200" dist="63500" dir="5040000" algn="tl" rotWithShape="0">
              <a:srgbClr val="000000">
                <a:alpha val="41000"/>
              </a:srgbClr>
            </a:outerShdw>
          </a:effectLst>
        </p:spPr>
      </p:pic>
      <p:pic>
        <p:nvPicPr>
          <p:cNvPr id="4" name="Picture 3">
            <a:extLst>
              <a:ext uri="{FF2B5EF4-FFF2-40B4-BE49-F238E27FC236}">
                <a16:creationId xmlns:a16="http://schemas.microsoft.com/office/drawing/2014/main" id="{5B5528AE-ADCE-4B50-BC8E-68D113CAD439}"/>
              </a:ext>
            </a:extLst>
          </p:cNvPr>
          <p:cNvPicPr>
            <a:picLocks noChangeAspect="1"/>
          </p:cNvPicPr>
          <p:nvPr/>
        </p:nvPicPr>
        <p:blipFill>
          <a:blip r:embed="rId6"/>
          <a:stretch>
            <a:fillRect/>
          </a:stretch>
        </p:blipFill>
        <p:spPr>
          <a:xfrm>
            <a:off x="7686942" y="2267922"/>
            <a:ext cx="4358775" cy="33584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83900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F4979F40-3A44-4CCB-9EB7-F8318BCE5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15291D39-6B03-4BB5-BFC6-CBF11E90BF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45" name="Rectangle 44">
            <a:extLst>
              <a:ext uri="{FF2B5EF4-FFF2-40B4-BE49-F238E27FC236}">
                <a16:creationId xmlns:a16="http://schemas.microsoft.com/office/drawing/2014/main" id="{AFD071FA-0514-4371-9568-86216A1F46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5211DDA4-E7B5-4325-A844-B7F59B084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03D8566-786E-4AF0-9493-E4D1CE17AB74}"/>
              </a:ext>
            </a:extLst>
          </p:cNvPr>
          <p:cNvSpPr>
            <a:spLocks noGrp="1"/>
          </p:cNvSpPr>
          <p:nvPr>
            <p:ph type="title"/>
          </p:nvPr>
        </p:nvSpPr>
        <p:spPr>
          <a:xfrm>
            <a:off x="680321" y="753228"/>
            <a:ext cx="4136123" cy="1080938"/>
          </a:xfrm>
        </p:spPr>
        <p:txBody>
          <a:bodyPr>
            <a:normAutofit/>
          </a:bodyPr>
          <a:lstStyle/>
          <a:p>
            <a:r>
              <a:rPr lang="en-US" sz="2400"/>
              <a:t>The Frankenstein Analogy: </a:t>
            </a:r>
            <a:br>
              <a:rPr lang="en-US" sz="2400"/>
            </a:br>
            <a:r>
              <a:rPr lang="en-US" sz="2400"/>
              <a:t>AI and the Ethics of Creation</a:t>
            </a:r>
          </a:p>
        </p:txBody>
      </p:sp>
      <p:pic>
        <p:nvPicPr>
          <p:cNvPr id="49" name="Picture 48">
            <a:extLst>
              <a:ext uri="{FF2B5EF4-FFF2-40B4-BE49-F238E27FC236}">
                <a16:creationId xmlns:a16="http://schemas.microsoft.com/office/drawing/2014/main" id="{0D58E222-6309-4F79-AC20-9D3C69CD9B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1"/>
            <a:ext cx="4956048" cy="199787"/>
          </a:xfrm>
          <a:prstGeom prst="rect">
            <a:avLst/>
          </a:prstGeom>
        </p:spPr>
      </p:pic>
      <p:sp>
        <p:nvSpPr>
          <p:cNvPr id="9" name="Content Placeholder 8">
            <a:extLst>
              <a:ext uri="{FF2B5EF4-FFF2-40B4-BE49-F238E27FC236}">
                <a16:creationId xmlns:a16="http://schemas.microsoft.com/office/drawing/2014/main" id="{67592EC9-0536-49F7-9693-3DAB8C80962E}"/>
              </a:ext>
            </a:extLst>
          </p:cNvPr>
          <p:cNvSpPr>
            <a:spLocks noGrp="1"/>
          </p:cNvSpPr>
          <p:nvPr>
            <p:ph idx="1"/>
          </p:nvPr>
        </p:nvSpPr>
        <p:spPr>
          <a:xfrm>
            <a:off x="680321" y="2336873"/>
            <a:ext cx="3656289" cy="3599316"/>
          </a:xfrm>
        </p:spPr>
        <p:txBody>
          <a:bodyPr>
            <a:normAutofit/>
          </a:bodyPr>
          <a:lstStyle/>
          <a:p>
            <a:pPr marL="0" indent="0">
              <a:buNone/>
            </a:pPr>
            <a:r>
              <a:rPr lang="en-US" sz="2000" dirty="0"/>
              <a:t>A </a:t>
            </a:r>
            <a:r>
              <a:rPr lang="en-US" sz="2000" b="1" dirty="0"/>
              <a:t>faculty workshop </a:t>
            </a:r>
            <a:r>
              <a:rPr lang="en-US" sz="2000" dirty="0"/>
              <a:t>or </a:t>
            </a:r>
            <a:r>
              <a:rPr lang="en-US" sz="2000" b="1" dirty="0"/>
              <a:t>Active Learning classroom activity </a:t>
            </a:r>
            <a:r>
              <a:rPr lang="en-US" sz="2000" dirty="0"/>
              <a:t>using Mary Shelley’s </a:t>
            </a:r>
            <a:r>
              <a:rPr lang="en-US" sz="2000" i="1" dirty="0"/>
              <a:t>Frankenstein</a:t>
            </a:r>
            <a:r>
              <a:rPr lang="en-US" sz="2000" dirty="0"/>
              <a:t> to prompt discussion on the question</a:t>
            </a:r>
          </a:p>
          <a:p>
            <a:endParaRPr lang="en-US" sz="2000" dirty="0"/>
          </a:p>
          <a:p>
            <a:pPr marL="0" indent="0">
              <a:buNone/>
            </a:pPr>
            <a:r>
              <a:rPr lang="en-US" sz="2000" i="1" dirty="0"/>
              <a:t>AI will shape our futures, so how can we help to shape the future of AI?</a:t>
            </a:r>
          </a:p>
        </p:txBody>
      </p:sp>
      <p:pic>
        <p:nvPicPr>
          <p:cNvPr id="5" name="Content Placeholder 4">
            <a:extLst>
              <a:ext uri="{FF2B5EF4-FFF2-40B4-BE49-F238E27FC236}">
                <a16:creationId xmlns:a16="http://schemas.microsoft.com/office/drawing/2014/main" id="{78956153-58BB-42F0-8E1E-058319F16DE3}"/>
              </a:ext>
            </a:extLst>
          </p:cNvPr>
          <p:cNvPicPr>
            <a:picLocks noChangeAspect="1"/>
          </p:cNvPicPr>
          <p:nvPr/>
        </p:nvPicPr>
        <p:blipFill rotWithShape="1">
          <a:blip r:embed="rId4"/>
          <a:srcRect t="23426" r="-1" b="8717"/>
          <a:stretch/>
        </p:blipFill>
        <p:spPr>
          <a:xfrm>
            <a:off x="5338578" y="640080"/>
            <a:ext cx="6144503" cy="5577840"/>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330563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F2798-0C87-40E3-A4F0-34316058CA68}"/>
              </a:ext>
            </a:extLst>
          </p:cNvPr>
          <p:cNvSpPr>
            <a:spLocks noGrp="1"/>
          </p:cNvSpPr>
          <p:nvPr>
            <p:ph type="title"/>
          </p:nvPr>
        </p:nvSpPr>
        <p:spPr>
          <a:xfrm>
            <a:off x="680321" y="753228"/>
            <a:ext cx="9613861" cy="1080938"/>
          </a:xfrm>
        </p:spPr>
        <p:txBody>
          <a:bodyPr/>
          <a:lstStyle/>
          <a:p>
            <a:r>
              <a:rPr lang="en-US"/>
              <a:t>The Animation Scene</a:t>
            </a:r>
            <a:endParaRPr lang="en-US" dirty="0"/>
          </a:p>
        </p:txBody>
      </p:sp>
      <p:sp>
        <p:nvSpPr>
          <p:cNvPr id="3" name="Content Placeholder 2">
            <a:extLst>
              <a:ext uri="{FF2B5EF4-FFF2-40B4-BE49-F238E27FC236}">
                <a16:creationId xmlns:a16="http://schemas.microsoft.com/office/drawing/2014/main" id="{645E4438-9368-44CE-9E8C-178A16BA1263}"/>
              </a:ext>
            </a:extLst>
          </p:cNvPr>
          <p:cNvSpPr>
            <a:spLocks noGrp="1"/>
          </p:cNvSpPr>
          <p:nvPr>
            <p:ph idx="1"/>
          </p:nvPr>
        </p:nvSpPr>
        <p:spPr>
          <a:xfrm>
            <a:off x="680321" y="2336872"/>
            <a:ext cx="10006232" cy="4453542"/>
          </a:xfrm>
        </p:spPr>
        <p:txBody>
          <a:bodyPr>
            <a:normAutofit fontScale="25000" lnSpcReduction="20000"/>
          </a:bodyPr>
          <a:lstStyle/>
          <a:p>
            <a:pPr marL="0" indent="0">
              <a:buNone/>
            </a:pPr>
            <a:r>
              <a:rPr lang="en-US" sz="5200" dirty="0"/>
              <a:t>It was on a dreary night of November that I beheld the accomplishment of my toils. With an anxiety that almost amounted to agony, I collected the instruments of life around me, that I might infuse a spark of being into the lifeless thing that lay at my feet. It was already one in the morning; the rain pattered dismally against the panes, and my candle was nearly burnt out, when, by the glimmer of the half-extinguished light, I saw the dull yellow eye of the creature open; it breathed hard, and a convulsive motion agitated its limbs.</a:t>
            </a:r>
          </a:p>
          <a:p>
            <a:pPr marL="0" indent="0">
              <a:buNone/>
            </a:pPr>
            <a:r>
              <a:rPr lang="en-US" sz="5200" dirty="0"/>
              <a:t>How can I describe my emotions at this catastrophe, or how delineate the wretch whom with such infinite pains and care I had </a:t>
            </a:r>
            <a:r>
              <a:rPr lang="en-US" sz="5200" dirty="0" err="1"/>
              <a:t>endeavoured</a:t>
            </a:r>
            <a:r>
              <a:rPr lang="en-US" sz="5200" dirty="0"/>
              <a:t> to form? His limbs were in proportion, and I had selected his features as beautiful. Beautiful! Great God! His yellow skin scarcely covered the work of muscles and arteries beneath; his hair was of a lustrous black, and flowing; his teeth of a pearly whiteness; but these </a:t>
            </a:r>
            <a:r>
              <a:rPr lang="en-US" sz="5200" dirty="0" err="1"/>
              <a:t>luxuriances</a:t>
            </a:r>
            <a:r>
              <a:rPr lang="en-US" sz="5200" dirty="0"/>
              <a:t> only formed a more horrid contrast with his watery eyes, that seemed almost of the same </a:t>
            </a:r>
            <a:r>
              <a:rPr lang="en-US" sz="5200" dirty="0" err="1"/>
              <a:t>colour</a:t>
            </a:r>
            <a:r>
              <a:rPr lang="en-US" sz="5200" dirty="0"/>
              <a:t> as the dun-white sockets in which they were set, his </a:t>
            </a:r>
            <a:r>
              <a:rPr lang="en-US" sz="5200" dirty="0" err="1"/>
              <a:t>shrivelled</a:t>
            </a:r>
            <a:r>
              <a:rPr lang="en-US" sz="5200" dirty="0"/>
              <a:t> complexion and straight black lips.</a:t>
            </a:r>
          </a:p>
          <a:p>
            <a:pPr marL="0" indent="0">
              <a:buNone/>
            </a:pPr>
            <a:r>
              <a:rPr lang="en-US" sz="5200" dirty="0"/>
              <a:t>The different accidents of life are not so changeable as the feelings of human nature. I had worked hard for nearly two years, for the sole purpose of infusing life into an inanimate body. For this I had deprived myself of rest and health. I had desired it with an </a:t>
            </a:r>
            <a:r>
              <a:rPr lang="en-US" sz="5200" dirty="0" err="1"/>
              <a:t>ardour</a:t>
            </a:r>
            <a:r>
              <a:rPr lang="en-US" sz="5200" dirty="0"/>
              <a:t> that far exceeded moderation; but now that I had finished, the beauty of the dream vanished, and breathless horror and disgust filled my heart. Unable to endure the aspect of the being I had created, I rushed out of the room and continued a long time traversing my bed-chamber, unable to compose my mind to sleep …</a:t>
            </a:r>
          </a:p>
          <a:p>
            <a:pPr marL="0" indent="0">
              <a:buNone/>
            </a:pPr>
            <a:r>
              <a:rPr lang="en-US" sz="5200" dirty="0"/>
              <a:t>... I started from my sleep with horror; a cold dew covered my forehead, my teeth chattered, and every limb became convulsed; when, by the dim and yellow light of the moon, as it forced its way through the window shutters, I beheld the wretch—the miserable monster whom I had created. He held up the curtain of the bed; and his eyes, if eyes they may be called, were fixed on me. His jaws opened, and he muttered some inarticulate sounds, while a grin wrinkled his cheeks. He might have spoken, but I did not hear; one hand was stretched out, seemingly to detain me, but I escaped and rushed downstairs. I took refuge in the courtyard belonging to the house which I inhabited, where I remained during the rest of the night, walking up and down in the greatest agitation, listening attentively, catching and fearing each sound as if it were to announce the approach of the demoniacal corpse to which I had so miserably given life.</a:t>
            </a:r>
          </a:p>
          <a:p>
            <a:pPr marL="0" indent="0">
              <a:buNone/>
            </a:pPr>
            <a:r>
              <a:rPr lang="en-US" sz="5200" dirty="0"/>
              <a:t>Oh! No mortal could support the horror of that countenance. A mummy again endued with animation could not be so hideous as that wretch. I had gazed on him while unfinished; he was ugly then, but when those muscles and joints were rendered capable of motion, it became a thing such as even Dante could not have conceived.</a:t>
            </a:r>
          </a:p>
          <a:p>
            <a:endParaRPr lang="en-US" dirty="0"/>
          </a:p>
        </p:txBody>
      </p:sp>
    </p:spTree>
    <p:extLst>
      <p:ext uri="{BB962C8B-B14F-4D97-AF65-F5344CB8AC3E}">
        <p14:creationId xmlns:p14="http://schemas.microsoft.com/office/powerpoint/2010/main" val="2843676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8" name="Rectangle 17">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8A27146-C6DF-4B53-A162-0AAD349BB664}"/>
              </a:ext>
            </a:extLst>
          </p:cNvPr>
          <p:cNvSpPr>
            <a:spLocks noGrp="1"/>
          </p:cNvSpPr>
          <p:nvPr>
            <p:ph type="title"/>
          </p:nvPr>
        </p:nvSpPr>
        <p:spPr>
          <a:xfrm>
            <a:off x="680321" y="2063262"/>
            <a:ext cx="3739279" cy="2661052"/>
          </a:xfrm>
        </p:spPr>
        <p:txBody>
          <a:bodyPr>
            <a:normAutofit/>
          </a:bodyPr>
          <a:lstStyle/>
          <a:p>
            <a:pPr algn="r"/>
            <a:r>
              <a:rPr lang="en-US" sz="4400" dirty="0"/>
              <a:t>Whole-group discussion</a:t>
            </a:r>
          </a:p>
        </p:txBody>
      </p:sp>
      <p:graphicFrame>
        <p:nvGraphicFramePr>
          <p:cNvPr id="5" name="Content Placeholder 2">
            <a:extLst>
              <a:ext uri="{FF2B5EF4-FFF2-40B4-BE49-F238E27FC236}">
                <a16:creationId xmlns:a16="http://schemas.microsoft.com/office/drawing/2014/main" id="{B8F4A426-8686-4B9C-8A67-E55D5622400F}"/>
              </a:ext>
            </a:extLst>
          </p:cNvPr>
          <p:cNvGraphicFramePr>
            <a:graphicFrameLocks noGrp="1"/>
          </p:cNvGraphicFramePr>
          <p:nvPr>
            <p:ph idx="1"/>
            <p:extLst>
              <p:ext uri="{D42A27DB-BD31-4B8C-83A1-F6EECF244321}">
                <p14:modId xmlns:p14="http://schemas.microsoft.com/office/powerpoint/2010/main" val="536191284"/>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52070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3FECAD23-900F-4F1B-A441-6A68749F8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a:extLst>
              <a:ext uri="{FF2B5EF4-FFF2-40B4-BE49-F238E27FC236}">
                <a16:creationId xmlns:a16="http://schemas.microsoft.com/office/drawing/2014/main" id="{57943801-CAEC-4F98-9332-2A4D9128463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8" name="Rectangle 37">
            <a:extLst>
              <a:ext uri="{FF2B5EF4-FFF2-40B4-BE49-F238E27FC236}">
                <a16:creationId xmlns:a16="http://schemas.microsoft.com/office/drawing/2014/main" id="{8A233090-6C39-4F59-8A0F-86F011A7E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84DCAA0-4BF1-4FB9-97BA-D6BA630419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87603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BF3E115-93ED-4976-AE1A-E2FD7AA336D8}"/>
              </a:ext>
            </a:extLst>
          </p:cNvPr>
          <p:cNvSpPr>
            <a:spLocks noGrp="1"/>
          </p:cNvSpPr>
          <p:nvPr>
            <p:ph type="title"/>
          </p:nvPr>
        </p:nvSpPr>
        <p:spPr>
          <a:xfrm>
            <a:off x="680321" y="753228"/>
            <a:ext cx="7087552" cy="1080938"/>
          </a:xfrm>
        </p:spPr>
        <p:txBody>
          <a:bodyPr>
            <a:normAutofit/>
          </a:bodyPr>
          <a:lstStyle/>
          <a:p>
            <a:r>
              <a:rPr lang="en-US" sz="3600"/>
              <a:t>Frankenstein: abandonment and its results</a:t>
            </a:r>
          </a:p>
        </p:txBody>
      </p:sp>
      <p:pic>
        <p:nvPicPr>
          <p:cNvPr id="42" name="Picture 41">
            <a:extLst>
              <a:ext uri="{FF2B5EF4-FFF2-40B4-BE49-F238E27FC236}">
                <a16:creationId xmlns:a16="http://schemas.microsoft.com/office/drawing/2014/main" id="{9BC2FEA5-B399-458A-8393-E06CE40DB8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Content Placeholder 2">
            <a:extLst>
              <a:ext uri="{FF2B5EF4-FFF2-40B4-BE49-F238E27FC236}">
                <a16:creationId xmlns:a16="http://schemas.microsoft.com/office/drawing/2014/main" id="{E21FA7C3-6A0E-4F56-95DA-ADEFBA488705}"/>
              </a:ext>
            </a:extLst>
          </p:cNvPr>
          <p:cNvSpPr>
            <a:spLocks noGrp="1"/>
          </p:cNvSpPr>
          <p:nvPr>
            <p:ph idx="1"/>
          </p:nvPr>
        </p:nvSpPr>
        <p:spPr>
          <a:xfrm>
            <a:off x="680321" y="2336873"/>
            <a:ext cx="6423211" cy="3599316"/>
          </a:xfrm>
        </p:spPr>
        <p:txBody>
          <a:bodyPr>
            <a:normAutofit/>
          </a:bodyPr>
          <a:lstStyle/>
          <a:p>
            <a:pPr marL="0" indent="0">
              <a:buNone/>
            </a:pPr>
            <a:r>
              <a:rPr lang="en-US" sz="1700"/>
              <a:t>Even the most sympathetic reading of Victor’s actions can’t deny that he fails to take responsibility for his creation, abandoning the creature the moment he comes to life.</a:t>
            </a:r>
          </a:p>
          <a:p>
            <a:pPr marL="0" indent="0">
              <a:buNone/>
            </a:pPr>
            <a:endParaRPr lang="en-US" sz="1700"/>
          </a:p>
          <a:p>
            <a:pPr marL="0" indent="0">
              <a:buNone/>
            </a:pPr>
            <a:r>
              <a:rPr lang="en-US" sz="1700"/>
              <a:t>In the novel, this abandonment results in the creature learning on his own and educating himself about the world. </a:t>
            </a:r>
          </a:p>
          <a:p>
            <a:pPr marL="0" indent="0">
              <a:buNone/>
            </a:pPr>
            <a:r>
              <a:rPr lang="en-US" sz="1700"/>
              <a:t>Ultimately, repeated rejections and even violence turn the creature into the monster Victor thought he was from the moment he was born. The creature kills a child, Victor’s best friend, and his fiancée.</a:t>
            </a:r>
          </a:p>
        </p:txBody>
      </p:sp>
      <p:pic>
        <p:nvPicPr>
          <p:cNvPr id="4" name="Picture 3">
            <a:extLst>
              <a:ext uri="{FF2B5EF4-FFF2-40B4-BE49-F238E27FC236}">
                <a16:creationId xmlns:a16="http://schemas.microsoft.com/office/drawing/2014/main" id="{E433E5F7-C115-4116-925B-7FE0F50BB6BB}"/>
              </a:ext>
            </a:extLst>
          </p:cNvPr>
          <p:cNvPicPr>
            <a:picLocks noChangeAspect="1"/>
          </p:cNvPicPr>
          <p:nvPr/>
        </p:nvPicPr>
        <p:blipFill>
          <a:blip r:embed="rId4"/>
          <a:stretch>
            <a:fillRect/>
          </a:stretch>
        </p:blipFill>
        <p:spPr>
          <a:xfrm>
            <a:off x="8187091" y="2073015"/>
            <a:ext cx="3358478" cy="2711970"/>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3647752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9D885-F595-4681-A006-50AA1547D6D8}"/>
              </a:ext>
            </a:extLst>
          </p:cNvPr>
          <p:cNvSpPr>
            <a:spLocks noGrp="1"/>
          </p:cNvSpPr>
          <p:nvPr>
            <p:ph type="title"/>
          </p:nvPr>
        </p:nvSpPr>
        <p:spPr/>
        <p:txBody>
          <a:bodyPr>
            <a:normAutofit/>
          </a:bodyPr>
          <a:lstStyle/>
          <a:p>
            <a:r>
              <a:rPr lang="en-US" sz="1600" dirty="0"/>
              <a:t>I am malicious because I am miserable. Am I not shunned and hated by all mankind? You, my creator, would tear me to pieces and triumph; remember that, and tell me why I should pity man more than he pities me? You would not call it murder if you could precipitate me into one of those ice-rifts and destroy my frame, the work of your own hands. Shall I respect man when he condemns me? Let him live with me in the interchange of kindness, and instead of injury I would bestow every benefit upon him with tears of gratitude at his acceptance. But that cannot be; the human senses are insurmountable barriers to our union. Yet mine shall not be the submission of abject slavery. I will revenge my injuries; if I cannot inspire love, I will cause fear, and chiefly towards you my arch-enemy, because my creator, do I swear inextinguishable hatred. Have a care; I will work at your destruction, nor finish until I desolate your heart, so that you shall curse the hour of your birth.</a:t>
            </a:r>
          </a:p>
        </p:txBody>
      </p:sp>
      <p:sp>
        <p:nvSpPr>
          <p:cNvPr id="4" name="Text Placeholder 3">
            <a:extLst>
              <a:ext uri="{FF2B5EF4-FFF2-40B4-BE49-F238E27FC236}">
                <a16:creationId xmlns:a16="http://schemas.microsoft.com/office/drawing/2014/main" id="{41C821AB-B134-40BF-A120-68EFC8B510B5}"/>
              </a:ext>
            </a:extLst>
          </p:cNvPr>
          <p:cNvSpPr>
            <a:spLocks noGrp="1"/>
          </p:cNvSpPr>
          <p:nvPr>
            <p:ph type="body" sz="half" idx="2"/>
          </p:nvPr>
        </p:nvSpPr>
        <p:spPr>
          <a:xfrm>
            <a:off x="680322" y="4524292"/>
            <a:ext cx="9613859" cy="1486893"/>
          </a:xfrm>
        </p:spPr>
        <p:txBody>
          <a:bodyPr>
            <a:normAutofit/>
          </a:bodyPr>
          <a:lstStyle/>
          <a:p>
            <a:r>
              <a:rPr lang="en-US" dirty="0"/>
              <a:t>Victor could not have foreseen the consequences of his experimentation and subsequent abdication of his responsibilities.  The creature turned out to be highly intelligent and superhuman in his physical form.  His potential for good and innate qualities are perverted by the rejection and revulsion he encounters in the world, and especially from his creator.</a:t>
            </a:r>
          </a:p>
          <a:p>
            <a:endParaRPr lang="en-US" dirty="0"/>
          </a:p>
        </p:txBody>
      </p:sp>
      <p:sp>
        <p:nvSpPr>
          <p:cNvPr id="7" name="Text Placeholder 6">
            <a:extLst>
              <a:ext uri="{FF2B5EF4-FFF2-40B4-BE49-F238E27FC236}">
                <a16:creationId xmlns:a16="http://schemas.microsoft.com/office/drawing/2014/main" id="{04F60C1F-0823-4098-B8C2-B5B9F6E4528E}"/>
              </a:ext>
            </a:extLst>
          </p:cNvPr>
          <p:cNvSpPr>
            <a:spLocks noGrp="1"/>
          </p:cNvSpPr>
          <p:nvPr>
            <p:ph type="body" sz="half" idx="13"/>
          </p:nvPr>
        </p:nvSpPr>
        <p:spPr/>
        <p:txBody>
          <a:bodyPr>
            <a:normAutofit/>
          </a:bodyPr>
          <a:lstStyle/>
          <a:p>
            <a:r>
              <a:rPr lang="en-US" sz="1800" i="1" dirty="0"/>
              <a:t>	The Creature speaks, upon meeting Victor on a mountaintop.</a:t>
            </a:r>
          </a:p>
        </p:txBody>
      </p:sp>
    </p:spTree>
    <p:extLst>
      <p:ext uri="{BB962C8B-B14F-4D97-AF65-F5344CB8AC3E}">
        <p14:creationId xmlns:p14="http://schemas.microsoft.com/office/powerpoint/2010/main" val="2120772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58" name="Picture 57">
            <a:extLst>
              <a:ext uri="{FF2B5EF4-FFF2-40B4-BE49-F238E27FC236}">
                <a16:creationId xmlns:a16="http://schemas.microsoft.com/office/drawing/2014/main" id="{5321D838-2C7E-4177-9DD3-DAC78324A2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0" name="Picture 59">
            <a:extLst>
              <a:ext uri="{FF2B5EF4-FFF2-40B4-BE49-F238E27FC236}">
                <a16:creationId xmlns:a16="http://schemas.microsoft.com/office/drawing/2014/main" id="{224C28B3-E902-49D1-98A0-582D277A0E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62" name="Picture 61">
            <a:extLst>
              <a:ext uri="{FF2B5EF4-FFF2-40B4-BE49-F238E27FC236}">
                <a16:creationId xmlns:a16="http://schemas.microsoft.com/office/drawing/2014/main" id="{F3A6C14C-E755-4A02-821B-6EA2D4C9F20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4" name="Rectangle 63">
            <a:extLst>
              <a:ext uri="{FF2B5EF4-FFF2-40B4-BE49-F238E27FC236}">
                <a16:creationId xmlns:a16="http://schemas.microsoft.com/office/drawing/2014/main" id="{6478287C-E119-4E9C-95B0-518478BD9D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 name="Rectangle 65">
            <a:extLst>
              <a:ext uri="{FF2B5EF4-FFF2-40B4-BE49-F238E27FC236}">
                <a16:creationId xmlns:a16="http://schemas.microsoft.com/office/drawing/2014/main" id="{EA4A294F-6D36-425B-8632-27FD6A284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68" name="Rectangle 67">
            <a:extLst>
              <a:ext uri="{FF2B5EF4-FFF2-40B4-BE49-F238E27FC236}">
                <a16:creationId xmlns:a16="http://schemas.microsoft.com/office/drawing/2014/main" id="{F4979F40-3A44-4CCB-9EB7-F8318BCE5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0" name="Picture 69">
            <a:extLst>
              <a:ext uri="{FF2B5EF4-FFF2-40B4-BE49-F238E27FC236}">
                <a16:creationId xmlns:a16="http://schemas.microsoft.com/office/drawing/2014/main" id="{15291D39-6B03-4BB5-BFC6-CBF11E90BF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72" name="Rectangle 71">
            <a:extLst>
              <a:ext uri="{FF2B5EF4-FFF2-40B4-BE49-F238E27FC236}">
                <a16:creationId xmlns:a16="http://schemas.microsoft.com/office/drawing/2014/main" id="{AFD071FA-0514-4371-9568-86216A1F46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5211DDA4-E7B5-4325-A844-B7F59B084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547A00A-BB94-44AC-9C30-645857FE581E}"/>
              </a:ext>
            </a:extLst>
          </p:cNvPr>
          <p:cNvSpPr>
            <a:spLocks noGrp="1"/>
          </p:cNvSpPr>
          <p:nvPr>
            <p:ph type="title"/>
          </p:nvPr>
        </p:nvSpPr>
        <p:spPr>
          <a:xfrm>
            <a:off x="680321" y="753228"/>
            <a:ext cx="4136123" cy="1080938"/>
          </a:xfrm>
        </p:spPr>
        <p:txBody>
          <a:bodyPr vert="horz" lIns="91440" tIns="45720" rIns="91440" bIns="45720" rtlCol="0" anchor="ctr">
            <a:normAutofit/>
          </a:bodyPr>
          <a:lstStyle/>
          <a:p>
            <a:r>
              <a:rPr lang="en-US" sz="2400" kern="1200">
                <a:solidFill>
                  <a:schemeClr val="tx1"/>
                </a:solidFill>
                <a:latin typeface="+mj-lt"/>
                <a:ea typeface="+mj-ea"/>
                <a:cs typeface="+mj-cs"/>
              </a:rPr>
              <a:t>Frankenstein as analogy:  For what?</a:t>
            </a:r>
            <a:br>
              <a:rPr lang="en-US" sz="2400" kern="1200">
                <a:solidFill>
                  <a:schemeClr val="tx1"/>
                </a:solidFill>
                <a:latin typeface="+mj-lt"/>
                <a:ea typeface="+mj-ea"/>
                <a:cs typeface="+mj-cs"/>
              </a:rPr>
            </a:br>
            <a:endParaRPr lang="en-US" sz="2400" kern="1200">
              <a:solidFill>
                <a:schemeClr val="tx1"/>
              </a:solidFill>
              <a:latin typeface="+mj-lt"/>
              <a:ea typeface="+mj-ea"/>
              <a:cs typeface="+mj-cs"/>
            </a:endParaRPr>
          </a:p>
        </p:txBody>
      </p:sp>
      <p:pic>
        <p:nvPicPr>
          <p:cNvPr id="76" name="Picture 75">
            <a:extLst>
              <a:ext uri="{FF2B5EF4-FFF2-40B4-BE49-F238E27FC236}">
                <a16:creationId xmlns:a16="http://schemas.microsoft.com/office/drawing/2014/main" id="{0D58E222-6309-4F79-AC20-9D3C69CD9B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1"/>
            <a:ext cx="4956048" cy="199787"/>
          </a:xfrm>
          <a:prstGeom prst="rect">
            <a:avLst/>
          </a:prstGeom>
        </p:spPr>
      </p:pic>
      <p:sp>
        <p:nvSpPr>
          <p:cNvPr id="4" name="Text Placeholder 3">
            <a:extLst>
              <a:ext uri="{FF2B5EF4-FFF2-40B4-BE49-F238E27FC236}">
                <a16:creationId xmlns:a16="http://schemas.microsoft.com/office/drawing/2014/main" id="{94CE202E-C840-4CC7-9C23-31314C2AFC45}"/>
              </a:ext>
            </a:extLst>
          </p:cNvPr>
          <p:cNvSpPr>
            <a:spLocks noGrp="1"/>
          </p:cNvSpPr>
          <p:nvPr>
            <p:ph type="body" sz="half" idx="2"/>
          </p:nvPr>
        </p:nvSpPr>
        <p:spPr>
          <a:xfrm>
            <a:off x="680321" y="2336873"/>
            <a:ext cx="3656289" cy="3599316"/>
          </a:xfrm>
        </p:spPr>
        <p:txBody>
          <a:bodyPr vert="horz" lIns="91440" tIns="45720" rIns="91440" bIns="45720" rtlCol="0">
            <a:normAutofit/>
          </a:bodyPr>
          <a:lstStyle/>
          <a:p>
            <a:pPr marL="457200" indent="-342900">
              <a:buFont typeface="Wingdings" panose="05000000000000000000" pitchFamily="2" charset="2"/>
              <a:buChar char="q"/>
            </a:pPr>
            <a:r>
              <a:rPr lang="en-US" sz="2000" kern="1200" dirty="0">
                <a:solidFill>
                  <a:schemeClr val="tx1"/>
                </a:solidFill>
                <a:latin typeface="+mn-lt"/>
                <a:ea typeface="+mn-ea"/>
                <a:cs typeface="+mn-cs"/>
              </a:rPr>
              <a:t>Birth and parenting gone wrong?</a:t>
            </a:r>
          </a:p>
          <a:p>
            <a:pPr marL="457200" indent="-342900">
              <a:buFont typeface="Wingdings" panose="05000000000000000000" pitchFamily="2" charset="2"/>
              <a:buChar char="q"/>
            </a:pPr>
            <a:r>
              <a:rPr lang="en-US" sz="2000" kern="1200" dirty="0">
                <a:solidFill>
                  <a:schemeClr val="tx1"/>
                </a:solidFill>
                <a:latin typeface="+mn-lt"/>
                <a:ea typeface="+mn-ea"/>
                <a:cs typeface="+mn-cs"/>
              </a:rPr>
              <a:t>Scientific experimentation and its ethical implications?</a:t>
            </a:r>
          </a:p>
          <a:p>
            <a:pPr marL="457200" indent="-342900">
              <a:buFont typeface="Wingdings" panose="05000000000000000000" pitchFamily="2" charset="2"/>
              <a:buChar char="q"/>
            </a:pPr>
            <a:r>
              <a:rPr lang="en-US" sz="2000" kern="1200" dirty="0">
                <a:solidFill>
                  <a:schemeClr val="tx1"/>
                </a:solidFill>
                <a:latin typeface="+mn-lt"/>
                <a:ea typeface="+mn-ea"/>
                <a:cs typeface="+mn-cs"/>
              </a:rPr>
              <a:t>Othering based on difference, appearance – racialization?</a:t>
            </a:r>
          </a:p>
          <a:p>
            <a:pPr marL="457200" indent="-342900">
              <a:buFont typeface="Wingdings" panose="05000000000000000000" pitchFamily="2" charset="2"/>
              <a:buChar char="q"/>
            </a:pPr>
            <a:r>
              <a:rPr lang="en-US" sz="2000" kern="1200" dirty="0">
                <a:solidFill>
                  <a:schemeClr val="tx1"/>
                </a:solidFill>
                <a:latin typeface="+mn-lt"/>
                <a:ea typeface="+mn-ea"/>
                <a:cs typeface="+mn-cs"/>
              </a:rPr>
              <a:t>All of the above?</a:t>
            </a:r>
          </a:p>
          <a:p>
            <a:pPr indent="-228600">
              <a:buFont typeface="Arial" panose="020B0604020202020204" pitchFamily="34" charset="0"/>
              <a:buChar char="•"/>
            </a:pPr>
            <a:endParaRPr lang="en-US" sz="1400" kern="1200" dirty="0">
              <a:solidFill>
                <a:schemeClr val="tx1"/>
              </a:solidFill>
              <a:latin typeface="+mn-lt"/>
              <a:ea typeface="+mn-ea"/>
              <a:cs typeface="+mn-cs"/>
            </a:endParaRPr>
          </a:p>
        </p:txBody>
      </p:sp>
      <p:pic>
        <p:nvPicPr>
          <p:cNvPr id="13" name="Content Placeholder 12">
            <a:extLst>
              <a:ext uri="{FF2B5EF4-FFF2-40B4-BE49-F238E27FC236}">
                <a16:creationId xmlns:a16="http://schemas.microsoft.com/office/drawing/2014/main" id="{10A37F84-1C05-449B-883D-98B508266C3F}"/>
              </a:ext>
            </a:extLst>
          </p:cNvPr>
          <p:cNvPicPr>
            <a:picLocks noGrp="1" noChangeAspect="1"/>
          </p:cNvPicPr>
          <p:nvPr>
            <p:ph idx="1"/>
          </p:nvPr>
        </p:nvPicPr>
        <p:blipFill>
          <a:blip r:embed="rId5"/>
          <a:stretch>
            <a:fillRect/>
          </a:stretch>
        </p:blipFill>
        <p:spPr>
          <a:xfrm>
            <a:off x="5276090" y="1499930"/>
            <a:ext cx="6269479" cy="3858140"/>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4227479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321D838-2C7E-4177-9DD3-DAC78324A2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3" name="Picture 12">
            <a:extLst>
              <a:ext uri="{FF2B5EF4-FFF2-40B4-BE49-F238E27FC236}">
                <a16:creationId xmlns:a16="http://schemas.microsoft.com/office/drawing/2014/main" id="{224C28B3-E902-49D1-98A0-582D277A0E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5" name="Picture 14">
            <a:extLst>
              <a:ext uri="{FF2B5EF4-FFF2-40B4-BE49-F238E27FC236}">
                <a16:creationId xmlns:a16="http://schemas.microsoft.com/office/drawing/2014/main" id="{F3A6C14C-E755-4A02-821B-6EA2D4C9F20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a:extLst>
              <a:ext uri="{FF2B5EF4-FFF2-40B4-BE49-F238E27FC236}">
                <a16:creationId xmlns:a16="http://schemas.microsoft.com/office/drawing/2014/main" id="{6478287C-E119-4E9C-95B0-518478BD9D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EA4A294F-6D36-425B-8632-27FD6A284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1" name="Rectangle 20">
            <a:extLst>
              <a:ext uri="{FF2B5EF4-FFF2-40B4-BE49-F238E27FC236}">
                <a16:creationId xmlns:a16="http://schemas.microsoft.com/office/drawing/2014/main" id="{3FECAD23-900F-4F1B-A441-6A68749F8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57943801-CAEC-4F98-9332-2A4D9128463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5" name="Rectangle 24">
            <a:extLst>
              <a:ext uri="{FF2B5EF4-FFF2-40B4-BE49-F238E27FC236}">
                <a16:creationId xmlns:a16="http://schemas.microsoft.com/office/drawing/2014/main" id="{8A233090-6C39-4F59-8A0F-86F011A7E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84DCAA0-4BF1-4FB9-97BA-D6BA630419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87603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6238668-FB44-406A-9B36-D9ED1170C6AA}"/>
              </a:ext>
            </a:extLst>
          </p:cNvPr>
          <p:cNvSpPr>
            <a:spLocks noGrp="1"/>
          </p:cNvSpPr>
          <p:nvPr>
            <p:ph type="title"/>
          </p:nvPr>
        </p:nvSpPr>
        <p:spPr>
          <a:xfrm>
            <a:off x="680321" y="753228"/>
            <a:ext cx="7087552" cy="1080938"/>
          </a:xfrm>
        </p:spPr>
        <p:txBody>
          <a:bodyPr vert="horz" lIns="91440" tIns="45720" rIns="91440" bIns="45720" rtlCol="0" anchor="ctr">
            <a:normAutofit/>
          </a:bodyPr>
          <a:lstStyle/>
          <a:p>
            <a:r>
              <a:rPr lang="en-US" sz="3600" kern="1200" dirty="0">
                <a:solidFill>
                  <a:schemeClr val="tx1"/>
                </a:solidFill>
                <a:latin typeface="+mj-lt"/>
                <a:ea typeface="+mj-ea"/>
                <a:cs typeface="+mj-cs"/>
              </a:rPr>
              <a:t>Applying the analogy</a:t>
            </a:r>
          </a:p>
        </p:txBody>
      </p:sp>
      <p:pic>
        <p:nvPicPr>
          <p:cNvPr id="29" name="Picture 28">
            <a:extLst>
              <a:ext uri="{FF2B5EF4-FFF2-40B4-BE49-F238E27FC236}">
                <a16:creationId xmlns:a16="http://schemas.microsoft.com/office/drawing/2014/main" id="{9BC2FEA5-B399-458A-8393-E06CE40DB8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4" name="Text Placeholder 3">
            <a:extLst>
              <a:ext uri="{FF2B5EF4-FFF2-40B4-BE49-F238E27FC236}">
                <a16:creationId xmlns:a16="http://schemas.microsoft.com/office/drawing/2014/main" id="{45339072-9162-4851-95F3-C8112AFAA491}"/>
              </a:ext>
            </a:extLst>
          </p:cNvPr>
          <p:cNvSpPr>
            <a:spLocks noGrp="1"/>
          </p:cNvSpPr>
          <p:nvPr>
            <p:ph type="body" sz="half" idx="2"/>
          </p:nvPr>
        </p:nvSpPr>
        <p:spPr>
          <a:xfrm>
            <a:off x="680321" y="2336873"/>
            <a:ext cx="6423211" cy="3599316"/>
          </a:xfrm>
        </p:spPr>
        <p:txBody>
          <a:bodyPr vert="horz" lIns="91440" tIns="45720" rIns="91440" bIns="45720" rtlCol="0">
            <a:normAutofit/>
          </a:bodyPr>
          <a:lstStyle/>
          <a:p>
            <a:r>
              <a:rPr lang="en-US" sz="2000" kern="1200" dirty="0">
                <a:solidFill>
                  <a:schemeClr val="tx1"/>
                </a:solidFill>
                <a:latin typeface="+mn-lt"/>
                <a:ea typeface="+mn-ea"/>
                <a:cs typeface="+mn-cs"/>
              </a:rPr>
              <a:t>How can we use Frankenstein </a:t>
            </a:r>
            <a:r>
              <a:rPr lang="en-US" sz="2000" dirty="0"/>
              <a:t>analogies</a:t>
            </a:r>
            <a:r>
              <a:rPr lang="en-US" sz="2000" kern="1200" dirty="0">
                <a:solidFill>
                  <a:schemeClr val="tx1"/>
                </a:solidFill>
                <a:latin typeface="+mn-lt"/>
                <a:ea typeface="+mn-ea"/>
                <a:cs typeface="+mn-cs"/>
              </a:rPr>
              <a:t> and apply our thinking to a conversation about AI?  </a:t>
            </a:r>
          </a:p>
          <a:p>
            <a:endParaRPr lang="en-US" sz="2000" kern="1200" dirty="0">
              <a:solidFill>
                <a:schemeClr val="tx1"/>
              </a:solidFill>
              <a:latin typeface="+mn-lt"/>
              <a:ea typeface="+mn-ea"/>
              <a:cs typeface="+mn-cs"/>
            </a:endParaRPr>
          </a:p>
          <a:p>
            <a:r>
              <a:rPr lang="en-US" sz="2000" kern="1200" dirty="0">
                <a:solidFill>
                  <a:schemeClr val="tx1"/>
                </a:solidFill>
                <a:latin typeface="+mn-lt"/>
                <a:ea typeface="+mn-ea"/>
                <a:cs typeface="+mn-cs"/>
              </a:rPr>
              <a:t>If, like Frankenstein’s creature, AI is made up from all of us (in the form of data), then shouldn’t we </a:t>
            </a:r>
            <a:r>
              <a:rPr lang="en-US" sz="2000" b="1" kern="1200" dirty="0">
                <a:solidFill>
                  <a:schemeClr val="tx1"/>
                </a:solidFill>
                <a:latin typeface="+mn-lt"/>
                <a:ea typeface="+mn-ea"/>
                <a:cs typeface="+mn-cs"/>
              </a:rPr>
              <a:t>all</a:t>
            </a:r>
            <a:r>
              <a:rPr lang="en-US" sz="2000" kern="1200" dirty="0">
                <a:solidFill>
                  <a:schemeClr val="tx1"/>
                </a:solidFill>
                <a:latin typeface="+mn-lt"/>
                <a:ea typeface="+mn-ea"/>
                <a:cs typeface="+mn-cs"/>
              </a:rPr>
              <a:t> be thinking about how we can shape it and be responsible for its (and our) future?</a:t>
            </a:r>
          </a:p>
          <a:p>
            <a:pPr indent="-228600">
              <a:buFont typeface="Arial" panose="020B0604020202020204" pitchFamily="34" charset="0"/>
              <a:buChar char="•"/>
            </a:pPr>
            <a:endParaRPr lang="en-US" sz="2000" kern="1200" dirty="0">
              <a:solidFill>
                <a:schemeClr val="tx1"/>
              </a:solidFill>
              <a:latin typeface="+mn-lt"/>
              <a:ea typeface="+mn-ea"/>
              <a:cs typeface="+mn-cs"/>
            </a:endParaRPr>
          </a:p>
        </p:txBody>
      </p:sp>
      <p:pic>
        <p:nvPicPr>
          <p:cNvPr id="6" name="Content Placeholder 5">
            <a:extLst>
              <a:ext uri="{FF2B5EF4-FFF2-40B4-BE49-F238E27FC236}">
                <a16:creationId xmlns:a16="http://schemas.microsoft.com/office/drawing/2014/main" id="{48CCE40D-E5F9-4CF1-9028-349821D63ED7}"/>
              </a:ext>
            </a:extLst>
          </p:cNvPr>
          <p:cNvPicPr>
            <a:picLocks noGrp="1" noChangeAspect="1"/>
          </p:cNvPicPr>
          <p:nvPr>
            <p:ph idx="1"/>
          </p:nvPr>
        </p:nvPicPr>
        <p:blipFill>
          <a:blip r:embed="rId5"/>
          <a:stretch>
            <a:fillRect/>
          </a:stretch>
        </p:blipFill>
        <p:spPr>
          <a:xfrm>
            <a:off x="8187091" y="2169571"/>
            <a:ext cx="3358478" cy="2518858"/>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4236875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2" name="Picture 11">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4" name="Picture 13">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6" name="Rectangle 15">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9">
            <a:extLst>
              <a:ext uri="{FF2B5EF4-FFF2-40B4-BE49-F238E27FC236}">
                <a16:creationId xmlns:a16="http://schemas.microsoft.com/office/drawing/2014/main" id="{87C031CB-DEB3-405F-9996-5322C24A6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92031F0E-C3FA-4DAF-BD13-4AC665CFF0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4" name="Picture 23">
            <a:extLst>
              <a:ext uri="{FF2B5EF4-FFF2-40B4-BE49-F238E27FC236}">
                <a16:creationId xmlns:a16="http://schemas.microsoft.com/office/drawing/2014/main" id="{BE685C68-BF28-4330-A4FE-33ABD88511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5349629"/>
            <a:ext cx="11525954" cy="275942"/>
          </a:xfrm>
          <a:prstGeom prst="rect">
            <a:avLst/>
          </a:prstGeom>
        </p:spPr>
      </p:pic>
      <p:sp>
        <p:nvSpPr>
          <p:cNvPr id="26" name="Rectangle 25">
            <a:extLst>
              <a:ext uri="{FF2B5EF4-FFF2-40B4-BE49-F238E27FC236}">
                <a16:creationId xmlns:a16="http://schemas.microsoft.com/office/drawing/2014/main" id="{273350E1-40B5-47D9-8DDD-3C2A17B4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1525954" cy="5379499"/>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Title 4">
            <a:extLst>
              <a:ext uri="{FF2B5EF4-FFF2-40B4-BE49-F238E27FC236}">
                <a16:creationId xmlns:a16="http://schemas.microsoft.com/office/drawing/2014/main" id="{D269D4C5-31D4-497C-9BD7-8DA472A3C0B7}"/>
              </a:ext>
            </a:extLst>
          </p:cNvPr>
          <p:cNvSpPr>
            <a:spLocks noGrp="1"/>
          </p:cNvSpPr>
          <p:nvPr>
            <p:ph type="title"/>
          </p:nvPr>
        </p:nvSpPr>
        <p:spPr>
          <a:xfrm>
            <a:off x="4089115" y="1397285"/>
            <a:ext cx="5846889" cy="3297115"/>
          </a:xfrm>
        </p:spPr>
        <p:txBody>
          <a:bodyPr vert="horz" lIns="91440" tIns="45720" rIns="91440" bIns="45720" rtlCol="0" anchor="b">
            <a:normAutofit fontScale="90000"/>
          </a:bodyPr>
          <a:lstStyle/>
          <a:p>
            <a:pPr algn="r"/>
            <a:r>
              <a:rPr lang="en-US" sz="6000" i="1" dirty="0">
                <a:solidFill>
                  <a:srgbClr val="FFFFFF"/>
                </a:solidFill>
              </a:rPr>
              <a:t>Frankenstein and AI futures</a:t>
            </a:r>
            <a:r>
              <a:rPr lang="en-US" sz="6000" dirty="0">
                <a:solidFill>
                  <a:srgbClr val="FFFFFF"/>
                </a:solidFill>
              </a:rPr>
              <a:t>: An Activity in Working Groups </a:t>
            </a:r>
            <a:endParaRPr lang="en-US" sz="6000" kern="1200" dirty="0">
              <a:solidFill>
                <a:srgbClr val="FFFFFF"/>
              </a:solidFill>
              <a:latin typeface="+mj-lt"/>
              <a:ea typeface="+mj-ea"/>
              <a:cs typeface="+mj-cs"/>
            </a:endParaRPr>
          </a:p>
        </p:txBody>
      </p:sp>
      <p:pic>
        <p:nvPicPr>
          <p:cNvPr id="28" name="Picture 27">
            <a:extLst>
              <a:ext uri="{FF2B5EF4-FFF2-40B4-BE49-F238E27FC236}">
                <a16:creationId xmlns:a16="http://schemas.microsoft.com/office/drawing/2014/main" id="{A1500D0A-0DCA-4E06-8B25-618E6299CC9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4686838"/>
            <a:ext cx="1602997" cy="144270"/>
          </a:xfrm>
          <a:prstGeom prst="rect">
            <a:avLst/>
          </a:prstGeom>
        </p:spPr>
      </p:pic>
      <p:sp>
        <p:nvSpPr>
          <p:cNvPr id="30" name="Rectangle 29">
            <a:extLst>
              <a:ext uri="{FF2B5EF4-FFF2-40B4-BE49-F238E27FC236}">
                <a16:creationId xmlns:a16="http://schemas.microsoft.com/office/drawing/2014/main" id="{108AC4DC-69B5-4DD1-84BC-850C5A2861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3034068"/>
            <a:ext cx="1602997"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51429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otalTime>35</TotalTime>
  <Words>1578</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vt:lpstr>
      <vt:lpstr>Berlin</vt:lpstr>
      <vt:lpstr>The Frankenstein analogy and AI Futures</vt:lpstr>
      <vt:lpstr>The Frankenstein Analogy:  AI and the Ethics of Creation</vt:lpstr>
      <vt:lpstr>The Animation Scene</vt:lpstr>
      <vt:lpstr>Whole-group discussion</vt:lpstr>
      <vt:lpstr>Frankenstein: abandonment and its results</vt:lpstr>
      <vt:lpstr>I am malicious because I am miserable. Am I not shunned and hated by all mankind? You, my creator, would tear me to pieces and triumph; remember that, and tell me why I should pity man more than he pities me? You would not call it murder if you could precipitate me into one of those ice-rifts and destroy my frame, the work of your own hands. Shall I respect man when he condemns me? Let him live with me in the interchange of kindness, and instead of injury I would bestow every benefit upon him with tears of gratitude at his acceptance. But that cannot be; the human senses are insurmountable barriers to our union. Yet mine shall not be the submission of abject slavery. I will revenge my injuries; if I cannot inspire love, I will cause fear, and chiefly towards you my arch-enemy, because my creator, do I swear inextinguishable hatred. Have a care; I will work at your destruction, nor finish until I desolate your heart, so that you shall curse the hour of your birth.</vt:lpstr>
      <vt:lpstr>Frankenstein as analogy:  For what? </vt:lpstr>
      <vt:lpstr>Applying the analogy</vt:lpstr>
      <vt:lpstr>Frankenstein and AI futures: An Activity in Working Groups </vt:lpstr>
      <vt:lpstr>AI will shape our future.   How can we contribute to shaping AI?</vt:lpstr>
      <vt:lpstr>Working groups: what to do</vt:lpstr>
      <vt:lpstr>Sample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Frankenstein analogy and AI Futures</dc:title>
  <dc:creator>REBECCA MILLION</dc:creator>
  <cp:lastModifiedBy>REBECCA MILLION</cp:lastModifiedBy>
  <cp:revision>7</cp:revision>
  <dcterms:created xsi:type="dcterms:W3CDTF">2019-10-21T17:44:42Z</dcterms:created>
  <dcterms:modified xsi:type="dcterms:W3CDTF">2020-05-25T18:31:08Z</dcterms:modified>
</cp:coreProperties>
</file>