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6"/>
  </p:notesMasterIdLst>
  <p:handoutMasterIdLst>
    <p:handoutMasterId r:id="rId27"/>
  </p:handoutMasterIdLst>
  <p:sldIdLst>
    <p:sldId id="338" r:id="rId2"/>
    <p:sldId id="362" r:id="rId3"/>
    <p:sldId id="326" r:id="rId4"/>
    <p:sldId id="327" r:id="rId5"/>
    <p:sldId id="328" r:id="rId6"/>
    <p:sldId id="361" r:id="rId7"/>
    <p:sldId id="378" r:id="rId8"/>
    <p:sldId id="367" r:id="rId9"/>
    <p:sldId id="330" r:id="rId10"/>
    <p:sldId id="363" r:id="rId11"/>
    <p:sldId id="364" r:id="rId12"/>
    <p:sldId id="375" r:id="rId13"/>
    <p:sldId id="376" r:id="rId14"/>
    <p:sldId id="365" r:id="rId15"/>
    <p:sldId id="366" r:id="rId16"/>
    <p:sldId id="370" r:id="rId17"/>
    <p:sldId id="371" r:id="rId18"/>
    <p:sldId id="372" r:id="rId19"/>
    <p:sldId id="373" r:id="rId20"/>
    <p:sldId id="374" r:id="rId21"/>
    <p:sldId id="368" r:id="rId22"/>
    <p:sldId id="369" r:id="rId23"/>
    <p:sldId id="336" r:id="rId24"/>
    <p:sldId id="377" r:id="rId25"/>
  </p:sldIdLst>
  <p:sldSz cx="9144000" cy="6858000" type="screen4x3"/>
  <p:notesSz cx="6858000" cy="9199563"/>
  <p:defaultTextStyle>
    <a:defPPr>
      <a:defRPr lang="en-US"/>
    </a:defPPr>
    <a:lvl1pPr algn="l" rtl="0" fontAlgn="base">
      <a:spcBef>
        <a:spcPct val="0"/>
      </a:spcBef>
      <a:spcAft>
        <a:spcPct val="0"/>
      </a:spcAft>
      <a:defRPr sz="3200" kern="1200">
        <a:solidFill>
          <a:schemeClr val="tx1"/>
        </a:solidFill>
        <a:latin typeface="AppleGaramond Lt" charset="0"/>
        <a:ea typeface="+mn-ea"/>
        <a:cs typeface="+mn-cs"/>
      </a:defRPr>
    </a:lvl1pPr>
    <a:lvl2pPr marL="457200" algn="l" rtl="0" fontAlgn="base">
      <a:spcBef>
        <a:spcPct val="0"/>
      </a:spcBef>
      <a:spcAft>
        <a:spcPct val="0"/>
      </a:spcAft>
      <a:defRPr sz="3200" kern="1200">
        <a:solidFill>
          <a:schemeClr val="tx1"/>
        </a:solidFill>
        <a:latin typeface="AppleGaramond Lt" charset="0"/>
        <a:ea typeface="+mn-ea"/>
        <a:cs typeface="+mn-cs"/>
      </a:defRPr>
    </a:lvl2pPr>
    <a:lvl3pPr marL="914400" algn="l" rtl="0" fontAlgn="base">
      <a:spcBef>
        <a:spcPct val="0"/>
      </a:spcBef>
      <a:spcAft>
        <a:spcPct val="0"/>
      </a:spcAft>
      <a:defRPr sz="3200" kern="1200">
        <a:solidFill>
          <a:schemeClr val="tx1"/>
        </a:solidFill>
        <a:latin typeface="AppleGaramond Lt" charset="0"/>
        <a:ea typeface="+mn-ea"/>
        <a:cs typeface="+mn-cs"/>
      </a:defRPr>
    </a:lvl3pPr>
    <a:lvl4pPr marL="1371600" algn="l" rtl="0" fontAlgn="base">
      <a:spcBef>
        <a:spcPct val="0"/>
      </a:spcBef>
      <a:spcAft>
        <a:spcPct val="0"/>
      </a:spcAft>
      <a:defRPr sz="3200" kern="1200">
        <a:solidFill>
          <a:schemeClr val="tx1"/>
        </a:solidFill>
        <a:latin typeface="AppleGaramond Lt" charset="0"/>
        <a:ea typeface="+mn-ea"/>
        <a:cs typeface="+mn-cs"/>
      </a:defRPr>
    </a:lvl4pPr>
    <a:lvl5pPr marL="1828800" algn="l" rtl="0" fontAlgn="base">
      <a:spcBef>
        <a:spcPct val="0"/>
      </a:spcBef>
      <a:spcAft>
        <a:spcPct val="0"/>
      </a:spcAft>
      <a:defRPr sz="3200" kern="1200">
        <a:solidFill>
          <a:schemeClr val="tx1"/>
        </a:solidFill>
        <a:latin typeface="AppleGaramond Lt" charset="0"/>
        <a:ea typeface="+mn-ea"/>
        <a:cs typeface="+mn-cs"/>
      </a:defRPr>
    </a:lvl5pPr>
    <a:lvl6pPr marL="2286000" algn="l" defTabSz="914400" rtl="0" eaLnBrk="1" latinLnBrk="0" hangingPunct="1">
      <a:defRPr sz="3200" kern="1200">
        <a:solidFill>
          <a:schemeClr val="tx1"/>
        </a:solidFill>
        <a:latin typeface="AppleGaramond Lt" charset="0"/>
        <a:ea typeface="+mn-ea"/>
        <a:cs typeface="+mn-cs"/>
      </a:defRPr>
    </a:lvl6pPr>
    <a:lvl7pPr marL="2743200" algn="l" defTabSz="914400" rtl="0" eaLnBrk="1" latinLnBrk="0" hangingPunct="1">
      <a:defRPr sz="3200" kern="1200">
        <a:solidFill>
          <a:schemeClr val="tx1"/>
        </a:solidFill>
        <a:latin typeface="AppleGaramond Lt" charset="0"/>
        <a:ea typeface="+mn-ea"/>
        <a:cs typeface="+mn-cs"/>
      </a:defRPr>
    </a:lvl7pPr>
    <a:lvl8pPr marL="3200400" algn="l" defTabSz="914400" rtl="0" eaLnBrk="1" latinLnBrk="0" hangingPunct="1">
      <a:defRPr sz="3200" kern="1200">
        <a:solidFill>
          <a:schemeClr val="tx1"/>
        </a:solidFill>
        <a:latin typeface="AppleGaramond Lt" charset="0"/>
        <a:ea typeface="+mn-ea"/>
        <a:cs typeface="+mn-cs"/>
      </a:defRPr>
    </a:lvl8pPr>
    <a:lvl9pPr marL="3657600" algn="l" defTabSz="914400" rtl="0" eaLnBrk="1" latinLnBrk="0" hangingPunct="1">
      <a:defRPr sz="3200" kern="1200">
        <a:solidFill>
          <a:schemeClr val="tx1"/>
        </a:solidFill>
        <a:latin typeface="AppleGaramond Lt"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9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C0C0C0"/>
    <a:srgbClr val="FF0000"/>
    <a:srgbClr val="BCC1E2"/>
    <a:srgbClr val="33CCCC"/>
    <a:srgbClr val="3399FF"/>
    <a:srgbClr val="996633"/>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36" autoAdjust="0"/>
    <p:restoredTop sz="86355" autoAdjust="0"/>
  </p:normalViewPr>
  <p:slideViewPr>
    <p:cSldViewPr>
      <p:cViewPr varScale="1">
        <p:scale>
          <a:sx n="64" d="100"/>
          <a:sy n="64" d="100"/>
        </p:scale>
        <p:origin x="178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1986" y="-108"/>
      </p:cViewPr>
      <p:guideLst>
        <p:guide orient="horz" pos="289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70A585-A9FC-4842-90E5-C2CF5291B528}" type="doc">
      <dgm:prSet loTypeId="urn:microsoft.com/office/officeart/2005/8/layout/radial4" loCatId="" qsTypeId="urn:microsoft.com/office/officeart/2005/8/quickstyle/simple4" qsCatId="simple" csTypeId="urn:microsoft.com/office/officeart/2005/8/colors/accent2_2" csCatId="accent2" phldr="1"/>
      <dgm:spPr/>
      <dgm:t>
        <a:bodyPr/>
        <a:lstStyle/>
        <a:p>
          <a:endParaRPr lang="en-US"/>
        </a:p>
      </dgm:t>
    </dgm:pt>
    <dgm:pt modelId="{AE910671-A43F-534A-A2E9-1EC0B093712A}">
      <dgm:prSet phldrT="[Text]"/>
      <dgm:spPr/>
      <dgm:t>
        <a:bodyPr/>
        <a:lstStyle/>
        <a:p>
          <a:r>
            <a:rPr lang="en-US" dirty="0">
              <a:latin typeface="Apple Garmond MT"/>
              <a:cs typeface="Apple Garmond MT"/>
            </a:rPr>
            <a:t>Engaged Learning </a:t>
          </a:r>
        </a:p>
      </dgm:t>
    </dgm:pt>
    <dgm:pt modelId="{59861FC8-49D7-6149-811C-00F13363E995}" type="parTrans" cxnId="{35D7DBB8-0B6C-864D-A818-61D1C2191E48}">
      <dgm:prSet/>
      <dgm:spPr/>
      <dgm:t>
        <a:bodyPr/>
        <a:lstStyle/>
        <a:p>
          <a:endParaRPr lang="en-US"/>
        </a:p>
      </dgm:t>
    </dgm:pt>
    <dgm:pt modelId="{C0FC3DF2-AFD7-0346-A08D-7CC3A82AFFB3}" type="sibTrans" cxnId="{35D7DBB8-0B6C-864D-A818-61D1C2191E48}">
      <dgm:prSet/>
      <dgm:spPr/>
      <dgm:t>
        <a:bodyPr/>
        <a:lstStyle/>
        <a:p>
          <a:endParaRPr lang="en-US"/>
        </a:p>
      </dgm:t>
    </dgm:pt>
    <dgm:pt modelId="{3CCF3805-33E6-2149-A22E-154432AC707E}">
      <dgm:prSet phldrT="[Text]"/>
      <dgm:spPr/>
      <dgm:t>
        <a:bodyPr/>
        <a:lstStyle/>
        <a:p>
          <a:r>
            <a:rPr lang="en-US" dirty="0">
              <a:latin typeface="Apple Garmond MT"/>
              <a:cs typeface="Apple Garmond MT"/>
            </a:rPr>
            <a:t>Online</a:t>
          </a:r>
          <a:r>
            <a:rPr lang="en-US" baseline="0" dirty="0">
              <a:latin typeface="Apple Garmond MT"/>
              <a:cs typeface="Apple Garmond MT"/>
            </a:rPr>
            <a:t> Discussion</a:t>
          </a:r>
          <a:endParaRPr lang="en-US" dirty="0">
            <a:latin typeface="Apple Garmond MT"/>
            <a:cs typeface="Apple Garmond MT"/>
          </a:endParaRPr>
        </a:p>
      </dgm:t>
    </dgm:pt>
    <dgm:pt modelId="{87135BA2-25C6-BE46-8D74-B1603CE045FA}" type="parTrans" cxnId="{D8D4248F-1C12-0E48-AEBB-B1F7DF704B40}">
      <dgm:prSet/>
      <dgm:spPr/>
      <dgm:t>
        <a:bodyPr/>
        <a:lstStyle/>
        <a:p>
          <a:endParaRPr lang="en-US"/>
        </a:p>
      </dgm:t>
    </dgm:pt>
    <dgm:pt modelId="{AF1D109A-E2BD-4B40-8E80-AF789107C8BF}" type="sibTrans" cxnId="{D8D4248F-1C12-0E48-AEBB-B1F7DF704B40}">
      <dgm:prSet/>
      <dgm:spPr/>
      <dgm:t>
        <a:bodyPr/>
        <a:lstStyle/>
        <a:p>
          <a:endParaRPr lang="en-US"/>
        </a:p>
      </dgm:t>
    </dgm:pt>
    <dgm:pt modelId="{2BB285EA-81F7-C044-A09F-7B4AC28CE4EC}">
      <dgm:prSet phldrT="[Text]"/>
      <dgm:spPr/>
      <dgm:t>
        <a:bodyPr/>
        <a:lstStyle/>
        <a:p>
          <a:r>
            <a:rPr lang="en-US" dirty="0">
              <a:latin typeface="Apple Garmond MT"/>
              <a:cs typeface="Apple Garmond MT"/>
            </a:rPr>
            <a:t>Interaction</a:t>
          </a:r>
          <a:br>
            <a:rPr lang="en-US" dirty="0">
              <a:latin typeface="Apple Garmond MT"/>
              <a:cs typeface="Apple Garmond MT"/>
            </a:rPr>
          </a:br>
          <a:r>
            <a:rPr lang="en-US" dirty="0">
              <a:latin typeface="Apple Garmond MT"/>
              <a:cs typeface="Apple Garmond MT"/>
            </a:rPr>
            <a:t>with</a:t>
          </a:r>
          <a:br>
            <a:rPr lang="en-US" dirty="0">
              <a:latin typeface="Apple Garmond MT"/>
              <a:cs typeface="Apple Garmond MT"/>
            </a:rPr>
          </a:br>
          <a:r>
            <a:rPr lang="en-US" dirty="0">
              <a:latin typeface="Apple Garmond MT"/>
              <a:cs typeface="Apple Garmond MT"/>
            </a:rPr>
            <a:t>Peers</a:t>
          </a:r>
          <a:br>
            <a:rPr lang="en-US" dirty="0">
              <a:latin typeface="Apple Garmond MT"/>
              <a:cs typeface="Apple Garmond MT"/>
            </a:rPr>
          </a:br>
          <a:r>
            <a:rPr lang="en-US" dirty="0">
              <a:latin typeface="Apple Garmond MT"/>
              <a:cs typeface="Apple Garmond MT"/>
            </a:rPr>
            <a:t> &amp; Instructor </a:t>
          </a:r>
        </a:p>
      </dgm:t>
    </dgm:pt>
    <dgm:pt modelId="{4C242C6C-4ADA-9D4B-819D-3E7D3C8C82AE}" type="parTrans" cxnId="{E90FA247-7FE8-6C40-9FB5-E2BC43676318}">
      <dgm:prSet/>
      <dgm:spPr/>
      <dgm:t>
        <a:bodyPr/>
        <a:lstStyle/>
        <a:p>
          <a:endParaRPr lang="en-US"/>
        </a:p>
      </dgm:t>
    </dgm:pt>
    <dgm:pt modelId="{82B5698A-392C-5647-98A7-C621ABA5171A}" type="sibTrans" cxnId="{E90FA247-7FE8-6C40-9FB5-E2BC43676318}">
      <dgm:prSet/>
      <dgm:spPr/>
      <dgm:t>
        <a:bodyPr/>
        <a:lstStyle/>
        <a:p>
          <a:endParaRPr lang="en-US"/>
        </a:p>
      </dgm:t>
    </dgm:pt>
    <dgm:pt modelId="{19F74E86-B3D9-434B-917E-5EABB722F69B}">
      <dgm:prSet phldrT="[Text]"/>
      <dgm:spPr/>
      <dgm:t>
        <a:bodyPr/>
        <a:lstStyle/>
        <a:p>
          <a:r>
            <a:rPr lang="en-US" dirty="0">
              <a:latin typeface="Apple Garmond MT"/>
              <a:cs typeface="Apple Garmond MT"/>
            </a:rPr>
            <a:t>Involvement with Subject Matter</a:t>
          </a:r>
        </a:p>
      </dgm:t>
    </dgm:pt>
    <dgm:pt modelId="{7B831064-F1A5-9143-9144-9367CEC68841}" type="parTrans" cxnId="{3C2D8A3C-DDF2-1C4B-9B90-BA28BECFC9BB}">
      <dgm:prSet/>
      <dgm:spPr/>
      <dgm:t>
        <a:bodyPr/>
        <a:lstStyle/>
        <a:p>
          <a:endParaRPr lang="en-US"/>
        </a:p>
      </dgm:t>
    </dgm:pt>
    <dgm:pt modelId="{787C4C98-84EB-B944-BA59-DEA269D8ACBB}" type="sibTrans" cxnId="{3C2D8A3C-DDF2-1C4B-9B90-BA28BECFC9BB}">
      <dgm:prSet/>
      <dgm:spPr/>
      <dgm:t>
        <a:bodyPr/>
        <a:lstStyle/>
        <a:p>
          <a:endParaRPr lang="en-US"/>
        </a:p>
      </dgm:t>
    </dgm:pt>
    <dgm:pt modelId="{93C6E202-4C9F-9C4F-B202-B63828F6B971}">
      <dgm:prSet/>
      <dgm:spPr/>
      <dgm:t>
        <a:bodyPr/>
        <a:lstStyle/>
        <a:p>
          <a:r>
            <a:rPr lang="en-US" dirty="0">
              <a:latin typeface="Apple Garmond MT"/>
              <a:cs typeface="Apple Garmond MT"/>
            </a:rPr>
            <a:t>Instructor Feedback</a:t>
          </a:r>
        </a:p>
      </dgm:t>
    </dgm:pt>
    <dgm:pt modelId="{B0EB3E2B-7BB9-F449-982B-D18222FE756D}" type="parTrans" cxnId="{BEC5D8FF-2E2E-B34D-87E9-E5ED6422A616}">
      <dgm:prSet/>
      <dgm:spPr/>
      <dgm:t>
        <a:bodyPr/>
        <a:lstStyle/>
        <a:p>
          <a:endParaRPr lang="en-US"/>
        </a:p>
      </dgm:t>
    </dgm:pt>
    <dgm:pt modelId="{9676F094-8D74-EA42-B5F6-D462F4AC531C}" type="sibTrans" cxnId="{BEC5D8FF-2E2E-B34D-87E9-E5ED6422A616}">
      <dgm:prSet/>
      <dgm:spPr/>
      <dgm:t>
        <a:bodyPr/>
        <a:lstStyle/>
        <a:p>
          <a:endParaRPr lang="en-US"/>
        </a:p>
      </dgm:t>
    </dgm:pt>
    <dgm:pt modelId="{4F963D33-2938-489D-A6E7-A76460354057}">
      <dgm:prSet/>
      <dgm:spPr/>
      <dgm:t>
        <a:bodyPr/>
        <a:lstStyle/>
        <a:p>
          <a:r>
            <a:rPr lang="en-US" dirty="0">
              <a:latin typeface="Apple Garmond MT"/>
              <a:cs typeface="Apple Garmond MT"/>
            </a:rPr>
            <a:t>Interest Piqued</a:t>
          </a:r>
        </a:p>
      </dgm:t>
    </dgm:pt>
    <dgm:pt modelId="{E44D8221-742C-43A5-AA7B-9D90A721D1A4}" type="parTrans" cxnId="{E165AC66-5883-47DA-9913-21A4AB07C7AE}">
      <dgm:prSet/>
      <dgm:spPr/>
      <dgm:t>
        <a:bodyPr/>
        <a:lstStyle/>
        <a:p>
          <a:endParaRPr lang="en-US"/>
        </a:p>
      </dgm:t>
    </dgm:pt>
    <dgm:pt modelId="{D10CD2E9-A2E6-43DE-8FD3-97C07E044635}" type="sibTrans" cxnId="{E165AC66-5883-47DA-9913-21A4AB07C7AE}">
      <dgm:prSet/>
      <dgm:spPr/>
      <dgm:t>
        <a:bodyPr/>
        <a:lstStyle/>
        <a:p>
          <a:endParaRPr lang="en-US"/>
        </a:p>
      </dgm:t>
    </dgm:pt>
    <dgm:pt modelId="{ADFA00A8-E60D-C247-9120-C41DAEB8EC9C}" type="pres">
      <dgm:prSet presAssocID="{DB70A585-A9FC-4842-90E5-C2CF5291B528}" presName="cycle" presStyleCnt="0">
        <dgm:presLayoutVars>
          <dgm:chMax val="1"/>
          <dgm:dir/>
          <dgm:animLvl val="ctr"/>
          <dgm:resizeHandles val="exact"/>
        </dgm:presLayoutVars>
      </dgm:prSet>
      <dgm:spPr/>
      <dgm:t>
        <a:bodyPr/>
        <a:lstStyle/>
        <a:p>
          <a:endParaRPr lang="en-US"/>
        </a:p>
      </dgm:t>
    </dgm:pt>
    <dgm:pt modelId="{0FA46044-8211-7E49-A9D4-6E978BD3408D}" type="pres">
      <dgm:prSet presAssocID="{AE910671-A43F-534A-A2E9-1EC0B093712A}" presName="centerShape" presStyleLbl="node0" presStyleIdx="0" presStyleCnt="1"/>
      <dgm:spPr/>
      <dgm:t>
        <a:bodyPr/>
        <a:lstStyle/>
        <a:p>
          <a:endParaRPr lang="en-US"/>
        </a:p>
      </dgm:t>
    </dgm:pt>
    <dgm:pt modelId="{75D25C8E-D734-F445-9D90-46E4B5D5C8A2}" type="pres">
      <dgm:prSet presAssocID="{87135BA2-25C6-BE46-8D74-B1603CE045FA}" presName="parTrans" presStyleLbl="bgSibTrans2D1" presStyleIdx="0" presStyleCnt="5"/>
      <dgm:spPr/>
      <dgm:t>
        <a:bodyPr/>
        <a:lstStyle/>
        <a:p>
          <a:endParaRPr lang="en-US"/>
        </a:p>
      </dgm:t>
    </dgm:pt>
    <dgm:pt modelId="{42C3871F-20BA-114A-846B-E5EC3453CC8F}" type="pres">
      <dgm:prSet presAssocID="{3CCF3805-33E6-2149-A22E-154432AC707E}" presName="node" presStyleLbl="node1" presStyleIdx="0" presStyleCnt="5">
        <dgm:presLayoutVars>
          <dgm:bulletEnabled val="1"/>
        </dgm:presLayoutVars>
      </dgm:prSet>
      <dgm:spPr/>
      <dgm:t>
        <a:bodyPr/>
        <a:lstStyle/>
        <a:p>
          <a:endParaRPr lang="en-US"/>
        </a:p>
      </dgm:t>
    </dgm:pt>
    <dgm:pt modelId="{B7D0F092-120F-7C42-8C99-382D3F79E915}" type="pres">
      <dgm:prSet presAssocID="{4C242C6C-4ADA-9D4B-819D-3E7D3C8C82AE}" presName="parTrans" presStyleLbl="bgSibTrans2D1" presStyleIdx="1" presStyleCnt="5" custLinFactNeighborX="-3340" custLinFactNeighborY="41142"/>
      <dgm:spPr/>
      <dgm:t>
        <a:bodyPr/>
        <a:lstStyle/>
        <a:p>
          <a:endParaRPr lang="en-US"/>
        </a:p>
      </dgm:t>
    </dgm:pt>
    <dgm:pt modelId="{B8246515-C0E0-C34A-A54E-FD5A78B5710E}" type="pres">
      <dgm:prSet presAssocID="{2BB285EA-81F7-C044-A09F-7B4AC28CE4EC}" presName="node" presStyleLbl="node1" presStyleIdx="1" presStyleCnt="5">
        <dgm:presLayoutVars>
          <dgm:bulletEnabled val="1"/>
        </dgm:presLayoutVars>
      </dgm:prSet>
      <dgm:spPr/>
      <dgm:t>
        <a:bodyPr/>
        <a:lstStyle/>
        <a:p>
          <a:endParaRPr lang="en-US"/>
        </a:p>
      </dgm:t>
    </dgm:pt>
    <dgm:pt modelId="{762732F0-EB59-5F48-9CFB-B44F9FE367D8}" type="pres">
      <dgm:prSet presAssocID="{7B831064-F1A5-9143-9144-9367CEC68841}" presName="parTrans" presStyleLbl="bgSibTrans2D1" presStyleIdx="2" presStyleCnt="5"/>
      <dgm:spPr/>
      <dgm:t>
        <a:bodyPr/>
        <a:lstStyle/>
        <a:p>
          <a:endParaRPr lang="en-US"/>
        </a:p>
      </dgm:t>
    </dgm:pt>
    <dgm:pt modelId="{36CD1E72-3F92-DE49-B0AF-53ECAFDB795A}" type="pres">
      <dgm:prSet presAssocID="{19F74E86-B3D9-434B-917E-5EABB722F69B}" presName="node" presStyleLbl="node1" presStyleIdx="2" presStyleCnt="5">
        <dgm:presLayoutVars>
          <dgm:bulletEnabled val="1"/>
        </dgm:presLayoutVars>
      </dgm:prSet>
      <dgm:spPr/>
      <dgm:t>
        <a:bodyPr/>
        <a:lstStyle/>
        <a:p>
          <a:endParaRPr lang="en-US"/>
        </a:p>
      </dgm:t>
    </dgm:pt>
    <dgm:pt modelId="{36CE46EC-67D8-F44E-9E5A-F58CB2263ED4}" type="pres">
      <dgm:prSet presAssocID="{B0EB3E2B-7BB9-F449-982B-D18222FE756D}" presName="parTrans" presStyleLbl="bgSibTrans2D1" presStyleIdx="3" presStyleCnt="5"/>
      <dgm:spPr/>
      <dgm:t>
        <a:bodyPr/>
        <a:lstStyle/>
        <a:p>
          <a:endParaRPr lang="en-US"/>
        </a:p>
      </dgm:t>
    </dgm:pt>
    <dgm:pt modelId="{C44728F2-EA0E-6049-B68C-C7E8A66A7687}" type="pres">
      <dgm:prSet presAssocID="{93C6E202-4C9F-9C4F-B202-B63828F6B971}" presName="node" presStyleLbl="node1" presStyleIdx="3" presStyleCnt="5">
        <dgm:presLayoutVars>
          <dgm:bulletEnabled val="1"/>
        </dgm:presLayoutVars>
      </dgm:prSet>
      <dgm:spPr/>
      <dgm:t>
        <a:bodyPr/>
        <a:lstStyle/>
        <a:p>
          <a:endParaRPr lang="en-US"/>
        </a:p>
      </dgm:t>
    </dgm:pt>
    <dgm:pt modelId="{71210E75-2C8A-4854-B2C8-271D2F5F3AB3}" type="pres">
      <dgm:prSet presAssocID="{E44D8221-742C-43A5-AA7B-9D90A721D1A4}" presName="parTrans" presStyleLbl="bgSibTrans2D1" presStyleIdx="4" presStyleCnt="5"/>
      <dgm:spPr/>
      <dgm:t>
        <a:bodyPr/>
        <a:lstStyle/>
        <a:p>
          <a:endParaRPr lang="en-US"/>
        </a:p>
      </dgm:t>
    </dgm:pt>
    <dgm:pt modelId="{B8D83A3B-DA93-4048-BFD0-578FEF3D72A0}" type="pres">
      <dgm:prSet presAssocID="{4F963D33-2938-489D-A6E7-A76460354057}" presName="node" presStyleLbl="node1" presStyleIdx="4" presStyleCnt="5">
        <dgm:presLayoutVars>
          <dgm:bulletEnabled val="1"/>
        </dgm:presLayoutVars>
      </dgm:prSet>
      <dgm:spPr/>
      <dgm:t>
        <a:bodyPr/>
        <a:lstStyle/>
        <a:p>
          <a:endParaRPr lang="en-US"/>
        </a:p>
      </dgm:t>
    </dgm:pt>
  </dgm:ptLst>
  <dgm:cxnLst>
    <dgm:cxn modelId="{3C2D8A3C-DDF2-1C4B-9B90-BA28BECFC9BB}" srcId="{AE910671-A43F-534A-A2E9-1EC0B093712A}" destId="{19F74E86-B3D9-434B-917E-5EABB722F69B}" srcOrd="2" destOrd="0" parTransId="{7B831064-F1A5-9143-9144-9367CEC68841}" sibTransId="{787C4C98-84EB-B944-BA59-DEA269D8ACBB}"/>
    <dgm:cxn modelId="{817856FF-FF36-5345-90D8-1535A39AB3F0}" type="presOf" srcId="{93C6E202-4C9F-9C4F-B202-B63828F6B971}" destId="{C44728F2-EA0E-6049-B68C-C7E8A66A7687}" srcOrd="0" destOrd="0" presId="urn:microsoft.com/office/officeart/2005/8/layout/radial4"/>
    <dgm:cxn modelId="{E165AC66-5883-47DA-9913-21A4AB07C7AE}" srcId="{AE910671-A43F-534A-A2E9-1EC0B093712A}" destId="{4F963D33-2938-489D-A6E7-A76460354057}" srcOrd="4" destOrd="0" parTransId="{E44D8221-742C-43A5-AA7B-9D90A721D1A4}" sibTransId="{D10CD2E9-A2E6-43DE-8FD3-97C07E044635}"/>
    <dgm:cxn modelId="{A12D1A80-00E1-4EA2-84FD-1DEF6082DA06}" type="presOf" srcId="{E44D8221-742C-43A5-AA7B-9D90A721D1A4}" destId="{71210E75-2C8A-4854-B2C8-271D2F5F3AB3}" srcOrd="0" destOrd="0" presId="urn:microsoft.com/office/officeart/2005/8/layout/radial4"/>
    <dgm:cxn modelId="{13E158CE-2179-CE4C-9FF4-44569B945BB0}" type="presOf" srcId="{19F74E86-B3D9-434B-917E-5EABB722F69B}" destId="{36CD1E72-3F92-DE49-B0AF-53ECAFDB795A}" srcOrd="0" destOrd="0" presId="urn:microsoft.com/office/officeart/2005/8/layout/radial4"/>
    <dgm:cxn modelId="{036F4109-29ED-7348-A203-A15DDAA3ADBD}" type="presOf" srcId="{2BB285EA-81F7-C044-A09F-7B4AC28CE4EC}" destId="{B8246515-C0E0-C34A-A54E-FD5A78B5710E}" srcOrd="0" destOrd="0" presId="urn:microsoft.com/office/officeart/2005/8/layout/radial4"/>
    <dgm:cxn modelId="{D6D5ECF2-4E79-4103-AC36-8C56D0EA7786}" type="presOf" srcId="{4F963D33-2938-489D-A6E7-A76460354057}" destId="{B8D83A3B-DA93-4048-BFD0-578FEF3D72A0}" srcOrd="0" destOrd="0" presId="urn:microsoft.com/office/officeart/2005/8/layout/radial4"/>
    <dgm:cxn modelId="{D8D4248F-1C12-0E48-AEBB-B1F7DF704B40}" srcId="{AE910671-A43F-534A-A2E9-1EC0B093712A}" destId="{3CCF3805-33E6-2149-A22E-154432AC707E}" srcOrd="0" destOrd="0" parTransId="{87135BA2-25C6-BE46-8D74-B1603CE045FA}" sibTransId="{AF1D109A-E2BD-4B40-8E80-AF789107C8BF}"/>
    <dgm:cxn modelId="{23E3F558-A89E-1F4D-9367-AE726CB4C98E}" type="presOf" srcId="{AE910671-A43F-534A-A2E9-1EC0B093712A}" destId="{0FA46044-8211-7E49-A9D4-6E978BD3408D}" srcOrd="0" destOrd="0" presId="urn:microsoft.com/office/officeart/2005/8/layout/radial4"/>
    <dgm:cxn modelId="{C8665716-F40F-FD41-8D89-1AD097C49D6D}" type="presOf" srcId="{4C242C6C-4ADA-9D4B-819D-3E7D3C8C82AE}" destId="{B7D0F092-120F-7C42-8C99-382D3F79E915}" srcOrd="0" destOrd="0" presId="urn:microsoft.com/office/officeart/2005/8/layout/radial4"/>
    <dgm:cxn modelId="{1717C685-D1A9-C144-87EC-3A0733DD1855}" type="presOf" srcId="{DB70A585-A9FC-4842-90E5-C2CF5291B528}" destId="{ADFA00A8-E60D-C247-9120-C41DAEB8EC9C}" srcOrd="0" destOrd="0" presId="urn:microsoft.com/office/officeart/2005/8/layout/radial4"/>
    <dgm:cxn modelId="{BEC5D8FF-2E2E-B34D-87E9-E5ED6422A616}" srcId="{AE910671-A43F-534A-A2E9-1EC0B093712A}" destId="{93C6E202-4C9F-9C4F-B202-B63828F6B971}" srcOrd="3" destOrd="0" parTransId="{B0EB3E2B-7BB9-F449-982B-D18222FE756D}" sibTransId="{9676F094-8D74-EA42-B5F6-D462F4AC531C}"/>
    <dgm:cxn modelId="{9CA26FFF-4E75-4041-8D20-91A73305E4CF}" type="presOf" srcId="{87135BA2-25C6-BE46-8D74-B1603CE045FA}" destId="{75D25C8E-D734-F445-9D90-46E4B5D5C8A2}" srcOrd="0" destOrd="0" presId="urn:microsoft.com/office/officeart/2005/8/layout/radial4"/>
    <dgm:cxn modelId="{4B3468F5-4469-924F-AC98-5C8A724C2A6B}" type="presOf" srcId="{B0EB3E2B-7BB9-F449-982B-D18222FE756D}" destId="{36CE46EC-67D8-F44E-9E5A-F58CB2263ED4}" srcOrd="0" destOrd="0" presId="urn:microsoft.com/office/officeart/2005/8/layout/radial4"/>
    <dgm:cxn modelId="{35D7DBB8-0B6C-864D-A818-61D1C2191E48}" srcId="{DB70A585-A9FC-4842-90E5-C2CF5291B528}" destId="{AE910671-A43F-534A-A2E9-1EC0B093712A}" srcOrd="0" destOrd="0" parTransId="{59861FC8-49D7-6149-811C-00F13363E995}" sibTransId="{C0FC3DF2-AFD7-0346-A08D-7CC3A82AFFB3}"/>
    <dgm:cxn modelId="{231CEFD8-2B14-574A-B732-7BAF576E5DF2}" type="presOf" srcId="{7B831064-F1A5-9143-9144-9367CEC68841}" destId="{762732F0-EB59-5F48-9CFB-B44F9FE367D8}" srcOrd="0" destOrd="0" presId="urn:microsoft.com/office/officeart/2005/8/layout/radial4"/>
    <dgm:cxn modelId="{E90FA247-7FE8-6C40-9FB5-E2BC43676318}" srcId="{AE910671-A43F-534A-A2E9-1EC0B093712A}" destId="{2BB285EA-81F7-C044-A09F-7B4AC28CE4EC}" srcOrd="1" destOrd="0" parTransId="{4C242C6C-4ADA-9D4B-819D-3E7D3C8C82AE}" sibTransId="{82B5698A-392C-5647-98A7-C621ABA5171A}"/>
    <dgm:cxn modelId="{BEFC109C-E1CE-EA40-A2F8-26A6D225434A}" type="presOf" srcId="{3CCF3805-33E6-2149-A22E-154432AC707E}" destId="{42C3871F-20BA-114A-846B-E5EC3453CC8F}" srcOrd="0" destOrd="0" presId="urn:microsoft.com/office/officeart/2005/8/layout/radial4"/>
    <dgm:cxn modelId="{CF2F1B40-1C98-4649-8BCF-96066328B483}" type="presParOf" srcId="{ADFA00A8-E60D-C247-9120-C41DAEB8EC9C}" destId="{0FA46044-8211-7E49-A9D4-6E978BD3408D}" srcOrd="0" destOrd="0" presId="urn:microsoft.com/office/officeart/2005/8/layout/radial4"/>
    <dgm:cxn modelId="{B25575A1-F277-F34C-BA51-D4E9196E2672}" type="presParOf" srcId="{ADFA00A8-E60D-C247-9120-C41DAEB8EC9C}" destId="{75D25C8E-D734-F445-9D90-46E4B5D5C8A2}" srcOrd="1" destOrd="0" presId="urn:microsoft.com/office/officeart/2005/8/layout/radial4"/>
    <dgm:cxn modelId="{065F6166-D37F-1844-BCD1-324EA10396AA}" type="presParOf" srcId="{ADFA00A8-E60D-C247-9120-C41DAEB8EC9C}" destId="{42C3871F-20BA-114A-846B-E5EC3453CC8F}" srcOrd="2" destOrd="0" presId="urn:microsoft.com/office/officeart/2005/8/layout/radial4"/>
    <dgm:cxn modelId="{87D5D71F-00C7-B549-960E-D59726CD841F}" type="presParOf" srcId="{ADFA00A8-E60D-C247-9120-C41DAEB8EC9C}" destId="{B7D0F092-120F-7C42-8C99-382D3F79E915}" srcOrd="3" destOrd="0" presId="urn:microsoft.com/office/officeart/2005/8/layout/radial4"/>
    <dgm:cxn modelId="{16953B63-AFFD-A940-AF5E-74E2F9CAB029}" type="presParOf" srcId="{ADFA00A8-E60D-C247-9120-C41DAEB8EC9C}" destId="{B8246515-C0E0-C34A-A54E-FD5A78B5710E}" srcOrd="4" destOrd="0" presId="urn:microsoft.com/office/officeart/2005/8/layout/radial4"/>
    <dgm:cxn modelId="{D574328B-4390-EF47-85B5-9E7FA7969CCD}" type="presParOf" srcId="{ADFA00A8-E60D-C247-9120-C41DAEB8EC9C}" destId="{762732F0-EB59-5F48-9CFB-B44F9FE367D8}" srcOrd="5" destOrd="0" presId="urn:microsoft.com/office/officeart/2005/8/layout/radial4"/>
    <dgm:cxn modelId="{D4C7B8CA-B0F6-D14C-AE4C-328807C277B4}" type="presParOf" srcId="{ADFA00A8-E60D-C247-9120-C41DAEB8EC9C}" destId="{36CD1E72-3F92-DE49-B0AF-53ECAFDB795A}" srcOrd="6" destOrd="0" presId="urn:microsoft.com/office/officeart/2005/8/layout/radial4"/>
    <dgm:cxn modelId="{52E2601A-4F97-FC42-94E0-2A85EB3B5297}" type="presParOf" srcId="{ADFA00A8-E60D-C247-9120-C41DAEB8EC9C}" destId="{36CE46EC-67D8-F44E-9E5A-F58CB2263ED4}" srcOrd="7" destOrd="0" presId="urn:microsoft.com/office/officeart/2005/8/layout/radial4"/>
    <dgm:cxn modelId="{549D269B-0CF7-3848-A0FE-D7F542394F05}" type="presParOf" srcId="{ADFA00A8-E60D-C247-9120-C41DAEB8EC9C}" destId="{C44728F2-EA0E-6049-B68C-C7E8A66A7687}" srcOrd="8" destOrd="0" presId="urn:microsoft.com/office/officeart/2005/8/layout/radial4"/>
    <dgm:cxn modelId="{10A140B9-8803-4560-A86A-1A58834471AA}" type="presParOf" srcId="{ADFA00A8-E60D-C247-9120-C41DAEB8EC9C}" destId="{71210E75-2C8A-4854-B2C8-271D2F5F3AB3}" srcOrd="9" destOrd="0" presId="urn:microsoft.com/office/officeart/2005/8/layout/radial4"/>
    <dgm:cxn modelId="{CDE59758-422E-4635-9FBF-396BAA446CEC}" type="presParOf" srcId="{ADFA00A8-E60D-C247-9120-C41DAEB8EC9C}" destId="{B8D83A3B-DA93-4048-BFD0-578FEF3D72A0}"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dirty="0"/>
          </a:p>
        </p:txBody>
      </p:sp>
      <p:sp>
        <p:nvSpPr>
          <p:cNvPr id="73731" name="Rectangle 3"/>
          <p:cNvSpPr>
            <a:spLocks noGrp="1" noChangeArrowheads="1"/>
          </p:cNvSpPr>
          <p:nvPr>
            <p:ph type="dt" sz="quarter" idx="1"/>
          </p:nvPr>
        </p:nvSpPr>
        <p:spPr bwMode="auto">
          <a:xfrm>
            <a:off x="388620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dirty="0"/>
          </a:p>
        </p:txBody>
      </p:sp>
      <p:sp>
        <p:nvSpPr>
          <p:cNvPr id="73732" name="Rectangle 4"/>
          <p:cNvSpPr>
            <a:spLocks noGrp="1" noChangeArrowheads="1"/>
          </p:cNvSpPr>
          <p:nvPr>
            <p:ph type="ftr" sz="quarter" idx="2"/>
          </p:nvPr>
        </p:nvSpPr>
        <p:spPr bwMode="auto">
          <a:xfrm>
            <a:off x="0" y="8739188"/>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dirty="0"/>
          </a:p>
        </p:txBody>
      </p:sp>
      <p:sp>
        <p:nvSpPr>
          <p:cNvPr id="73733" name="Rectangle 5"/>
          <p:cNvSpPr>
            <a:spLocks noGrp="1" noChangeArrowheads="1"/>
          </p:cNvSpPr>
          <p:nvPr>
            <p:ph type="sldNum" sz="quarter" idx="3"/>
          </p:nvPr>
        </p:nvSpPr>
        <p:spPr bwMode="auto">
          <a:xfrm>
            <a:off x="3886200" y="8739188"/>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B57E3622-24B9-4439-BCDF-4BC9469A5BD3}" type="slidenum">
              <a:rPr lang="en-US"/>
              <a:pPr>
                <a:defRPr/>
              </a:pPr>
              <a:t>‹#›</a:t>
            </a:fld>
            <a:endParaRPr lang="en-US" dirty="0"/>
          </a:p>
        </p:txBody>
      </p:sp>
    </p:spTree>
    <p:extLst>
      <p:ext uri="{BB962C8B-B14F-4D97-AF65-F5344CB8AC3E}">
        <p14:creationId xmlns:p14="http://schemas.microsoft.com/office/powerpoint/2010/main" val="18239824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pitchFamily="34" charset="0"/>
              </a:defRPr>
            </a:lvl1pPr>
          </a:lstStyle>
          <a:p>
            <a:pPr>
              <a:defRPr/>
            </a:pPr>
            <a:endParaRPr lang="en-US" dirty="0"/>
          </a:p>
        </p:txBody>
      </p:sp>
      <p:sp>
        <p:nvSpPr>
          <p:cNvPr id="153603" name="Rectangle 3"/>
          <p:cNvSpPr>
            <a:spLocks noGrp="1" noChangeArrowheads="1"/>
          </p:cNvSpPr>
          <p:nvPr>
            <p:ph type="dt" idx="1"/>
          </p:nvPr>
        </p:nvSpPr>
        <p:spPr bwMode="auto">
          <a:xfrm>
            <a:off x="3884613"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pitchFamily="34" charset="0"/>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130300" y="690563"/>
            <a:ext cx="4598988" cy="3449637"/>
          </a:xfrm>
          <a:prstGeom prst="rect">
            <a:avLst/>
          </a:prstGeom>
          <a:noFill/>
          <a:ln w="9525">
            <a:solidFill>
              <a:srgbClr val="000000"/>
            </a:solidFill>
            <a:miter lim="800000"/>
            <a:headEnd/>
            <a:tailEnd/>
          </a:ln>
        </p:spPr>
      </p:sp>
      <p:sp>
        <p:nvSpPr>
          <p:cNvPr id="153605" name="Rectangle 5"/>
          <p:cNvSpPr>
            <a:spLocks noGrp="1" noChangeArrowheads="1"/>
          </p:cNvSpPr>
          <p:nvPr>
            <p:ph type="body" sz="quarter" idx="3"/>
          </p:nvPr>
        </p:nvSpPr>
        <p:spPr bwMode="auto">
          <a:xfrm>
            <a:off x="685800" y="4370388"/>
            <a:ext cx="5486400" cy="41386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06" name="Rectangle 6"/>
          <p:cNvSpPr>
            <a:spLocks noGrp="1" noChangeArrowheads="1"/>
          </p:cNvSpPr>
          <p:nvPr>
            <p:ph type="ftr" sz="quarter" idx="4"/>
          </p:nvPr>
        </p:nvSpPr>
        <p:spPr bwMode="auto">
          <a:xfrm>
            <a:off x="0" y="87376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pitchFamily="34" charset="0"/>
              </a:defRPr>
            </a:lvl1pPr>
          </a:lstStyle>
          <a:p>
            <a:pPr>
              <a:defRPr/>
            </a:pPr>
            <a:endParaRPr lang="en-US" dirty="0"/>
          </a:p>
        </p:txBody>
      </p:sp>
      <p:sp>
        <p:nvSpPr>
          <p:cNvPr id="153607" name="Rectangle 7"/>
          <p:cNvSpPr>
            <a:spLocks noGrp="1" noChangeArrowheads="1"/>
          </p:cNvSpPr>
          <p:nvPr>
            <p:ph type="sldNum" sz="quarter" idx="5"/>
          </p:nvPr>
        </p:nvSpPr>
        <p:spPr bwMode="auto">
          <a:xfrm>
            <a:off x="3884613" y="87376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pitchFamily="34" charset="0"/>
              </a:defRPr>
            </a:lvl1pPr>
          </a:lstStyle>
          <a:p>
            <a:pPr>
              <a:defRPr/>
            </a:pPr>
            <a:fld id="{5A1BCE17-6E11-4828-8361-BEE7C2F53255}" type="slidenum">
              <a:rPr lang="en-US"/>
              <a:pPr>
                <a:defRPr/>
              </a:pPr>
              <a:t>‹#›</a:t>
            </a:fld>
            <a:endParaRPr lang="en-US" dirty="0"/>
          </a:p>
        </p:txBody>
      </p:sp>
    </p:spTree>
    <p:extLst>
      <p:ext uri="{BB962C8B-B14F-4D97-AF65-F5344CB8AC3E}">
        <p14:creationId xmlns:p14="http://schemas.microsoft.com/office/powerpoint/2010/main" val="385907273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Julie-</a:t>
            </a:r>
            <a:r>
              <a:rPr lang="en-US" baseline="0" dirty="0"/>
              <a:t> Introductions </a:t>
            </a:r>
            <a:endParaRPr lang="en" dirty="0"/>
          </a:p>
          <a:p>
            <a:endParaRPr lang="en-US" dirty="0"/>
          </a:p>
        </p:txBody>
      </p:sp>
      <p:sp>
        <p:nvSpPr>
          <p:cNvPr id="4" name="Slide Number Placeholder 3"/>
          <p:cNvSpPr>
            <a:spLocks noGrp="1"/>
          </p:cNvSpPr>
          <p:nvPr>
            <p:ph type="sldNum" sz="quarter" idx="10"/>
          </p:nvPr>
        </p:nvSpPr>
        <p:spPr/>
        <p:txBody>
          <a:bodyPr/>
          <a:lstStyle/>
          <a:p>
            <a:pPr>
              <a:defRPr/>
            </a:pPr>
            <a:fld id="{5A1BCE17-6E11-4828-8361-BEE7C2F53255}" type="slidenum">
              <a:rPr lang="en-US" smtClean="0"/>
              <a:pPr>
                <a:defRPr/>
              </a:pPr>
              <a:t>1</a:t>
            </a:fld>
            <a:endParaRPr lang="en-US" dirty="0"/>
          </a:p>
        </p:txBody>
      </p:sp>
    </p:spTree>
    <p:extLst>
      <p:ext uri="{BB962C8B-B14F-4D97-AF65-F5344CB8AC3E}">
        <p14:creationId xmlns:p14="http://schemas.microsoft.com/office/powerpoint/2010/main" val="1318513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any of your activities fit the criteria of HIPs described here? Research on student engagement by George </a:t>
            </a:r>
            <a:r>
              <a:rPr lang="en-US" dirty="0" err="1"/>
              <a:t>Kuh</a:t>
            </a:r>
            <a:r>
              <a:rPr lang="en-US" dirty="0"/>
              <a:t> informed our survey items. Show crosswalk that demonstrates how each survey item is supported by research.</a:t>
            </a:r>
          </a:p>
          <a:p>
            <a:endParaRPr lang="en-US" dirty="0"/>
          </a:p>
          <a:p>
            <a:r>
              <a:rPr lang="en-US" dirty="0"/>
              <a:t>Feedback was a huge factor students repeated often when talking about how engaging a course was.</a:t>
            </a:r>
          </a:p>
          <a:p>
            <a:r>
              <a:rPr lang="en-US" dirty="0"/>
              <a:t>Survey has yet to be validated.</a:t>
            </a:r>
          </a:p>
        </p:txBody>
      </p:sp>
      <p:sp>
        <p:nvSpPr>
          <p:cNvPr id="4" name="Slide Number Placeholder 3"/>
          <p:cNvSpPr>
            <a:spLocks noGrp="1"/>
          </p:cNvSpPr>
          <p:nvPr>
            <p:ph type="sldNum" sz="quarter" idx="10"/>
          </p:nvPr>
        </p:nvSpPr>
        <p:spPr/>
        <p:txBody>
          <a:bodyPr/>
          <a:lstStyle/>
          <a:p>
            <a:pPr>
              <a:defRPr/>
            </a:pPr>
            <a:fld id="{5A1BCE17-6E11-4828-8361-BEE7C2F53255}" type="slidenum">
              <a:rPr lang="en-US" smtClean="0"/>
              <a:pPr>
                <a:defRPr/>
              </a:pPr>
              <a:t>14</a:t>
            </a:fld>
            <a:endParaRPr lang="en-US" dirty="0"/>
          </a:p>
        </p:txBody>
      </p:sp>
    </p:spTree>
    <p:extLst>
      <p:ext uri="{BB962C8B-B14F-4D97-AF65-F5344CB8AC3E}">
        <p14:creationId xmlns:p14="http://schemas.microsoft.com/office/powerpoint/2010/main" val="3157841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NSSE incorporates HIPs. We used NSSE as a starting point for our survey – but many items on their survey were too broad – e.g., study abroad, service learning, technology infrastructure.</a:t>
            </a:r>
          </a:p>
          <a:p>
            <a:r>
              <a:rPr lang="en-US" dirty="0"/>
              <a:t>There was a study by Robinson &amp; </a:t>
            </a:r>
            <a:r>
              <a:rPr lang="en-US" dirty="0" err="1"/>
              <a:t>Hullinger</a:t>
            </a:r>
            <a:r>
              <a:rPr lang="en-US" dirty="0"/>
              <a:t> who applied the NSSE survey to the online environment. They focused on academic challenging activities, student-faculty interaction, active and collaborative learning, and using technology tools to make the learning experience more enriching.</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5A1BCE17-6E11-4828-8361-BEE7C2F53255}" type="slidenum">
              <a:rPr lang="en-US" smtClean="0"/>
              <a:pPr>
                <a:defRPr/>
              </a:pPr>
              <a:t>15</a:t>
            </a:fld>
            <a:endParaRPr lang="en-US" dirty="0"/>
          </a:p>
        </p:txBody>
      </p:sp>
    </p:spTree>
    <p:extLst>
      <p:ext uri="{BB962C8B-B14F-4D97-AF65-F5344CB8AC3E}">
        <p14:creationId xmlns:p14="http://schemas.microsoft.com/office/powerpoint/2010/main" val="2788494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what students say – how that relates to motivation</a:t>
            </a:r>
          </a:p>
          <a:p>
            <a:r>
              <a:rPr lang="en-US" dirty="0"/>
              <a:t>e.g., interest, real-world application, relevance, enjoyment, excitement</a:t>
            </a:r>
          </a:p>
        </p:txBody>
      </p:sp>
      <p:sp>
        <p:nvSpPr>
          <p:cNvPr id="4" name="Slide Number Placeholder 3"/>
          <p:cNvSpPr>
            <a:spLocks noGrp="1"/>
          </p:cNvSpPr>
          <p:nvPr>
            <p:ph type="sldNum" sz="quarter" idx="10"/>
          </p:nvPr>
        </p:nvSpPr>
        <p:spPr/>
        <p:txBody>
          <a:bodyPr/>
          <a:lstStyle/>
          <a:p>
            <a:pPr>
              <a:defRPr/>
            </a:pPr>
            <a:fld id="{5A1BCE17-6E11-4828-8361-BEE7C2F53255}" type="slidenum">
              <a:rPr lang="en-US" smtClean="0"/>
              <a:pPr>
                <a:defRPr/>
              </a:pPr>
              <a:t>16</a:t>
            </a:fld>
            <a:endParaRPr lang="en-US" dirty="0"/>
          </a:p>
        </p:txBody>
      </p:sp>
    </p:spTree>
    <p:extLst>
      <p:ext uri="{BB962C8B-B14F-4D97-AF65-F5344CB8AC3E}">
        <p14:creationId xmlns:p14="http://schemas.microsoft.com/office/powerpoint/2010/main" val="3902809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Self-efficacy</a:t>
            </a:r>
          </a:p>
        </p:txBody>
      </p:sp>
      <p:sp>
        <p:nvSpPr>
          <p:cNvPr id="4" name="Slide Number Placeholder 3"/>
          <p:cNvSpPr>
            <a:spLocks noGrp="1"/>
          </p:cNvSpPr>
          <p:nvPr>
            <p:ph type="sldNum" sz="quarter" idx="10"/>
          </p:nvPr>
        </p:nvSpPr>
        <p:spPr/>
        <p:txBody>
          <a:bodyPr/>
          <a:lstStyle/>
          <a:p>
            <a:pPr>
              <a:defRPr/>
            </a:pPr>
            <a:fld id="{5A1BCE17-6E11-4828-8361-BEE7C2F53255}" type="slidenum">
              <a:rPr lang="en-US" smtClean="0"/>
              <a:pPr>
                <a:defRPr/>
              </a:pPr>
              <a:t>17</a:t>
            </a:fld>
            <a:endParaRPr lang="en-US" dirty="0"/>
          </a:p>
        </p:txBody>
      </p:sp>
    </p:spTree>
    <p:extLst>
      <p:ext uri="{BB962C8B-B14F-4D97-AF65-F5344CB8AC3E}">
        <p14:creationId xmlns:p14="http://schemas.microsoft.com/office/powerpoint/2010/main" val="3918280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YouTube video: TED talk, the surprising truth about what motivates us</a:t>
            </a:r>
          </a:p>
          <a:p>
            <a:r>
              <a:rPr lang="en-US" dirty="0"/>
              <a:t>Daniel Pink (Drive): https://www.youtube.com/watch?v=rrkrvAUbU9Y</a:t>
            </a:r>
          </a:p>
          <a:p>
            <a:endParaRPr lang="en-US" dirty="0"/>
          </a:p>
          <a:p>
            <a:r>
              <a:rPr lang="en-US" dirty="0"/>
              <a:t>RSA Animate: https://www.youtube.com/watch?v=u6XAPnuFjJc&amp;t=349s</a:t>
            </a:r>
          </a:p>
        </p:txBody>
      </p:sp>
      <p:sp>
        <p:nvSpPr>
          <p:cNvPr id="4" name="Slide Number Placeholder 3"/>
          <p:cNvSpPr>
            <a:spLocks noGrp="1"/>
          </p:cNvSpPr>
          <p:nvPr>
            <p:ph type="sldNum" sz="quarter" idx="10"/>
          </p:nvPr>
        </p:nvSpPr>
        <p:spPr/>
        <p:txBody>
          <a:bodyPr/>
          <a:lstStyle/>
          <a:p>
            <a:pPr>
              <a:defRPr/>
            </a:pPr>
            <a:fld id="{5A1BCE17-6E11-4828-8361-BEE7C2F53255}" type="slidenum">
              <a:rPr lang="en-US" smtClean="0"/>
              <a:pPr>
                <a:defRPr/>
              </a:pPr>
              <a:t>21</a:t>
            </a:fld>
            <a:endParaRPr lang="en-US" dirty="0"/>
          </a:p>
        </p:txBody>
      </p:sp>
    </p:spTree>
    <p:extLst>
      <p:ext uri="{BB962C8B-B14F-4D97-AF65-F5344CB8AC3E}">
        <p14:creationId xmlns:p14="http://schemas.microsoft.com/office/powerpoint/2010/main" val="151656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1BCE17-6E11-4828-8361-BEE7C2F53255}" type="slidenum">
              <a:rPr lang="en-US" smtClean="0"/>
              <a:pPr>
                <a:defRPr/>
              </a:pPr>
              <a:t>23</a:t>
            </a:fld>
            <a:endParaRPr lang="en-US" dirty="0"/>
          </a:p>
        </p:txBody>
      </p:sp>
    </p:spTree>
    <p:extLst>
      <p:ext uri="{BB962C8B-B14F-4D97-AF65-F5344CB8AC3E}">
        <p14:creationId xmlns:p14="http://schemas.microsoft.com/office/powerpoint/2010/main" val="2339750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resource – has descriptions of strategies that can be used face-to-face and then how they can be adapted online. Second book have more techniques. All assess level of understanding and gauge performance of students in an on-going manner. </a:t>
            </a:r>
          </a:p>
          <a:p>
            <a:r>
              <a:rPr lang="en-US" dirty="0"/>
              <a:t>All of Sir Ken Robinson talks are enlightening and entertaining – check them out on YouTube. He also has done several TED Talks. </a:t>
            </a:r>
          </a:p>
        </p:txBody>
      </p:sp>
      <p:sp>
        <p:nvSpPr>
          <p:cNvPr id="4" name="Slide Number Placeholder 3"/>
          <p:cNvSpPr>
            <a:spLocks noGrp="1"/>
          </p:cNvSpPr>
          <p:nvPr>
            <p:ph type="sldNum" sz="quarter" idx="10"/>
          </p:nvPr>
        </p:nvSpPr>
        <p:spPr/>
        <p:txBody>
          <a:bodyPr/>
          <a:lstStyle/>
          <a:p>
            <a:pPr>
              <a:defRPr/>
            </a:pPr>
            <a:fld id="{5A1BCE17-6E11-4828-8361-BEE7C2F53255}" type="slidenum">
              <a:rPr lang="en-US" smtClean="0"/>
              <a:pPr>
                <a:defRPr/>
              </a:pPr>
              <a:t>24</a:t>
            </a:fld>
            <a:endParaRPr lang="en-US" dirty="0"/>
          </a:p>
        </p:txBody>
      </p:sp>
    </p:spTree>
    <p:extLst>
      <p:ext uri="{BB962C8B-B14F-4D97-AF65-F5344CB8AC3E}">
        <p14:creationId xmlns:p14="http://schemas.microsoft.com/office/powerpoint/2010/main" val="1652638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Paula – Review initial research and where this question came from</a:t>
            </a:r>
          </a:p>
          <a:p>
            <a:pPr lvl="0"/>
            <a:r>
              <a:rPr lang="en-US" dirty="0"/>
              <a:t>This</a:t>
            </a:r>
            <a:r>
              <a:rPr lang="en-US" baseline="0" dirty="0"/>
              <a:t> is what our students said. </a:t>
            </a:r>
            <a:r>
              <a:rPr lang="en" dirty="0">
                <a:solidFill>
                  <a:schemeClr val="dk1"/>
                </a:solidFill>
              </a:rPr>
              <a:t>The majority of </a:t>
            </a:r>
            <a:r>
              <a:rPr lang="en-US" dirty="0">
                <a:solidFill>
                  <a:schemeClr val="dk1"/>
                </a:solidFill>
              </a:rPr>
              <a:t>our </a:t>
            </a:r>
            <a:r>
              <a:rPr lang="en-US" b="1" dirty="0">
                <a:solidFill>
                  <a:schemeClr val="dk1"/>
                </a:solidFill>
              </a:rPr>
              <a:t>adult</a:t>
            </a:r>
            <a:r>
              <a:rPr lang="en-US" dirty="0">
                <a:solidFill>
                  <a:schemeClr val="dk1"/>
                </a:solidFill>
              </a:rPr>
              <a:t> </a:t>
            </a:r>
            <a:r>
              <a:rPr lang="en" dirty="0">
                <a:solidFill>
                  <a:schemeClr val="dk1"/>
                </a:solidFill>
              </a:rPr>
              <a:t>students felt that engagement meant </a:t>
            </a:r>
            <a:r>
              <a:rPr lang="en" b="1" dirty="0">
                <a:solidFill>
                  <a:schemeClr val="dk1"/>
                </a:solidFill>
              </a:rPr>
              <a:t>interacting</a:t>
            </a:r>
            <a:r>
              <a:rPr lang="en" dirty="0">
                <a:solidFill>
                  <a:schemeClr val="dk1"/>
                </a:solidFill>
              </a:rPr>
              <a:t> both with their </a:t>
            </a:r>
            <a:r>
              <a:rPr lang="en" b="1" dirty="0">
                <a:solidFill>
                  <a:schemeClr val="dk1"/>
                </a:solidFill>
              </a:rPr>
              <a:t>peers</a:t>
            </a:r>
            <a:r>
              <a:rPr lang="en" dirty="0">
                <a:solidFill>
                  <a:schemeClr val="dk1"/>
                </a:solidFill>
              </a:rPr>
              <a:t> and with the </a:t>
            </a:r>
            <a:r>
              <a:rPr lang="en" b="1" dirty="0">
                <a:solidFill>
                  <a:schemeClr val="dk1"/>
                </a:solidFill>
              </a:rPr>
              <a:t>instructor</a:t>
            </a:r>
            <a:r>
              <a:rPr lang="en" dirty="0">
                <a:solidFill>
                  <a:schemeClr val="dk1"/>
                </a:solidFill>
              </a:rPr>
              <a:t>, participation in </a:t>
            </a:r>
            <a:r>
              <a:rPr lang="en" b="1" dirty="0">
                <a:solidFill>
                  <a:schemeClr val="dk1"/>
                </a:solidFill>
              </a:rPr>
              <a:t>online</a:t>
            </a:r>
            <a:r>
              <a:rPr lang="en" dirty="0">
                <a:solidFill>
                  <a:schemeClr val="dk1"/>
                </a:solidFill>
              </a:rPr>
              <a:t> </a:t>
            </a:r>
            <a:r>
              <a:rPr lang="en" b="1" dirty="0">
                <a:solidFill>
                  <a:schemeClr val="dk1"/>
                </a:solidFill>
              </a:rPr>
              <a:t>discussions</a:t>
            </a:r>
            <a:r>
              <a:rPr lang="en" dirty="0">
                <a:solidFill>
                  <a:schemeClr val="dk1"/>
                </a:solidFill>
              </a:rPr>
              <a:t>, and</a:t>
            </a:r>
            <a:r>
              <a:rPr lang="en" b="1" dirty="0">
                <a:solidFill>
                  <a:schemeClr val="dk1"/>
                </a:solidFill>
              </a:rPr>
              <a:t> involvement</a:t>
            </a:r>
            <a:r>
              <a:rPr lang="en" dirty="0">
                <a:solidFill>
                  <a:schemeClr val="dk1"/>
                </a:solidFill>
              </a:rPr>
              <a:t> with the </a:t>
            </a:r>
            <a:r>
              <a:rPr lang="en" b="1" dirty="0">
                <a:solidFill>
                  <a:schemeClr val="dk1"/>
                </a:solidFill>
              </a:rPr>
              <a:t>subject matter</a:t>
            </a:r>
            <a:r>
              <a:rPr lang="en" dirty="0">
                <a:solidFill>
                  <a:schemeClr val="dk1"/>
                </a:solidFill>
              </a:rPr>
              <a:t>. </a:t>
            </a:r>
            <a:br>
              <a:rPr lang="en" dirty="0">
                <a:solidFill>
                  <a:schemeClr val="dk1"/>
                </a:solidFill>
              </a:rPr>
            </a:br>
            <a:r>
              <a:rPr lang="en" dirty="0">
                <a:solidFill>
                  <a:schemeClr val="dk1"/>
                </a:solidFill>
              </a:rPr>
              <a:t>Often, the students mentioned that </a:t>
            </a:r>
            <a:r>
              <a:rPr lang="en" b="1" dirty="0">
                <a:solidFill>
                  <a:schemeClr val="dk1"/>
                </a:solidFill>
              </a:rPr>
              <a:t>timely, meaningful instructor feedback </a:t>
            </a:r>
            <a:r>
              <a:rPr lang="en" dirty="0">
                <a:solidFill>
                  <a:schemeClr val="dk1"/>
                </a:solidFill>
              </a:rPr>
              <a:t>was a part of these</a:t>
            </a:r>
            <a:r>
              <a:rPr lang="en" b="1" dirty="0">
                <a:solidFill>
                  <a:schemeClr val="dk1"/>
                </a:solidFill>
              </a:rPr>
              <a:t> interactions</a:t>
            </a:r>
            <a:r>
              <a:rPr lang="en" dirty="0">
                <a:solidFill>
                  <a:schemeClr val="dk1"/>
                </a:solidFill>
              </a:rPr>
              <a:t>.</a:t>
            </a:r>
          </a:p>
        </p:txBody>
      </p:sp>
      <p:sp>
        <p:nvSpPr>
          <p:cNvPr id="4" name="Slide Number Placeholder 3"/>
          <p:cNvSpPr>
            <a:spLocks noGrp="1"/>
          </p:cNvSpPr>
          <p:nvPr>
            <p:ph type="sldNum" sz="quarter" idx="10"/>
          </p:nvPr>
        </p:nvSpPr>
        <p:spPr/>
        <p:txBody>
          <a:bodyPr/>
          <a:lstStyle/>
          <a:p>
            <a:pPr>
              <a:defRPr/>
            </a:pPr>
            <a:fld id="{5A1BCE17-6E11-4828-8361-BEE7C2F53255}" type="slidenum">
              <a:rPr lang="en-US" smtClean="0"/>
              <a:pPr>
                <a:defRPr/>
              </a:pPr>
              <a:t>3</a:t>
            </a:fld>
            <a:endParaRPr lang="en-US" dirty="0"/>
          </a:p>
        </p:txBody>
      </p:sp>
    </p:spTree>
    <p:extLst>
      <p:ext uri="{BB962C8B-B14F-4D97-AF65-F5344CB8AC3E}">
        <p14:creationId xmlns:p14="http://schemas.microsoft.com/office/powerpoint/2010/main" val="2648733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Paula - </a:t>
            </a:r>
            <a:r>
              <a:rPr lang="en" dirty="0"/>
              <a:t>Students expect instructors to be present in the discussion forums</a:t>
            </a:r>
          </a:p>
          <a:p>
            <a:endParaRPr lang="en-US" dirty="0"/>
          </a:p>
        </p:txBody>
      </p:sp>
      <p:sp>
        <p:nvSpPr>
          <p:cNvPr id="4" name="Slide Number Placeholder 3"/>
          <p:cNvSpPr>
            <a:spLocks noGrp="1"/>
          </p:cNvSpPr>
          <p:nvPr>
            <p:ph type="sldNum" sz="quarter" idx="10"/>
          </p:nvPr>
        </p:nvSpPr>
        <p:spPr/>
        <p:txBody>
          <a:bodyPr/>
          <a:lstStyle/>
          <a:p>
            <a:pPr>
              <a:defRPr/>
            </a:pPr>
            <a:fld id="{5A1BCE17-6E11-4828-8361-BEE7C2F53255}" type="slidenum">
              <a:rPr lang="en-US" smtClean="0"/>
              <a:pPr>
                <a:defRPr/>
              </a:pPr>
              <a:t>4</a:t>
            </a:fld>
            <a:endParaRPr lang="en-US" dirty="0"/>
          </a:p>
        </p:txBody>
      </p:sp>
    </p:spTree>
    <p:extLst>
      <p:ext uri="{BB962C8B-B14F-4D97-AF65-F5344CB8AC3E}">
        <p14:creationId xmlns:p14="http://schemas.microsoft.com/office/powerpoint/2010/main" val="625000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Paula </a:t>
            </a:r>
          </a:p>
        </p:txBody>
      </p:sp>
      <p:sp>
        <p:nvSpPr>
          <p:cNvPr id="4" name="Slide Number Placeholder 3"/>
          <p:cNvSpPr>
            <a:spLocks noGrp="1"/>
          </p:cNvSpPr>
          <p:nvPr>
            <p:ph type="sldNum" sz="quarter" idx="10"/>
          </p:nvPr>
        </p:nvSpPr>
        <p:spPr/>
        <p:txBody>
          <a:bodyPr/>
          <a:lstStyle/>
          <a:p>
            <a:pPr>
              <a:defRPr/>
            </a:pPr>
            <a:fld id="{5A1BCE17-6E11-4828-8361-BEE7C2F53255}" type="slidenum">
              <a:rPr lang="en-US" smtClean="0"/>
              <a:pPr>
                <a:defRPr/>
              </a:pPr>
              <a:t>5</a:t>
            </a:fld>
            <a:endParaRPr lang="en-US" dirty="0"/>
          </a:p>
        </p:txBody>
      </p:sp>
    </p:spTree>
    <p:extLst>
      <p:ext uri="{BB962C8B-B14F-4D97-AF65-F5344CB8AC3E}">
        <p14:creationId xmlns:p14="http://schemas.microsoft.com/office/powerpoint/2010/main" val="55133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saw the word “interest” come up very often. Students wanted faculty members to promote interest and show interest in what they were teaching.</a:t>
            </a:r>
          </a:p>
        </p:txBody>
      </p:sp>
      <p:sp>
        <p:nvSpPr>
          <p:cNvPr id="4" name="Slide Number Placeholder 3"/>
          <p:cNvSpPr>
            <a:spLocks noGrp="1"/>
          </p:cNvSpPr>
          <p:nvPr>
            <p:ph type="sldNum" sz="quarter" idx="10"/>
          </p:nvPr>
        </p:nvSpPr>
        <p:spPr/>
        <p:txBody>
          <a:bodyPr/>
          <a:lstStyle/>
          <a:p>
            <a:pPr>
              <a:defRPr/>
            </a:pPr>
            <a:fld id="{5A1BCE17-6E11-4828-8361-BEE7C2F53255}" type="slidenum">
              <a:rPr lang="en-US" smtClean="0"/>
              <a:pPr>
                <a:defRPr/>
              </a:pPr>
              <a:t>6</a:t>
            </a:fld>
            <a:endParaRPr lang="en-US" dirty="0"/>
          </a:p>
        </p:txBody>
      </p:sp>
    </p:spTree>
    <p:extLst>
      <p:ext uri="{BB962C8B-B14F-4D97-AF65-F5344CB8AC3E}">
        <p14:creationId xmlns:p14="http://schemas.microsoft.com/office/powerpoint/2010/main" val="1637494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students who took the  survey answered all questions. </a:t>
            </a:r>
          </a:p>
        </p:txBody>
      </p:sp>
      <p:sp>
        <p:nvSpPr>
          <p:cNvPr id="4" name="Slide Number Placeholder 3"/>
          <p:cNvSpPr>
            <a:spLocks noGrp="1"/>
          </p:cNvSpPr>
          <p:nvPr>
            <p:ph type="sldNum" sz="quarter" idx="10"/>
          </p:nvPr>
        </p:nvSpPr>
        <p:spPr/>
        <p:txBody>
          <a:bodyPr/>
          <a:lstStyle/>
          <a:p>
            <a:pPr>
              <a:defRPr/>
            </a:pPr>
            <a:fld id="{5A1BCE17-6E11-4828-8361-BEE7C2F53255}" type="slidenum">
              <a:rPr lang="en-US" smtClean="0"/>
              <a:pPr>
                <a:defRPr/>
              </a:pPr>
              <a:t>8</a:t>
            </a:fld>
            <a:endParaRPr lang="en-US" dirty="0"/>
          </a:p>
        </p:txBody>
      </p:sp>
    </p:spTree>
    <p:extLst>
      <p:ext uri="{BB962C8B-B14F-4D97-AF65-F5344CB8AC3E}">
        <p14:creationId xmlns:p14="http://schemas.microsoft.com/office/powerpoint/2010/main" val="3874602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28600">
              <a:lnSpc>
                <a:spcPct val="200000"/>
              </a:lnSpc>
              <a:spcBef>
                <a:spcPts val="0"/>
              </a:spcBef>
              <a:spcAft>
                <a:spcPts val="0"/>
              </a:spcAft>
              <a:buClr>
                <a:schemeClr val="dk1"/>
              </a:buClr>
              <a:buSzPct val="100000"/>
            </a:pPr>
            <a:r>
              <a:rPr lang="en-US" sz="1200" dirty="0">
                <a:solidFill>
                  <a:schemeClr val="dk1"/>
                </a:solidFill>
              </a:rPr>
              <a:t>Paula -</a:t>
            </a:r>
            <a:r>
              <a:rPr lang="en-US" sz="1200" baseline="0" dirty="0">
                <a:solidFill>
                  <a:schemeClr val="dk1"/>
                </a:solidFill>
              </a:rPr>
              <a:t> </a:t>
            </a:r>
            <a:r>
              <a:rPr lang="en" sz="1200" dirty="0">
                <a:solidFill>
                  <a:schemeClr val="dk1"/>
                </a:solidFill>
              </a:rPr>
              <a:t>Increased interaction and active participation with peers, instructor, &amp; content</a:t>
            </a:r>
          </a:p>
          <a:p>
            <a:pPr marL="457200" lvl="0" indent="-228600">
              <a:lnSpc>
                <a:spcPct val="200000"/>
              </a:lnSpc>
              <a:spcBef>
                <a:spcPts val="0"/>
              </a:spcBef>
              <a:spcAft>
                <a:spcPts val="0"/>
              </a:spcAft>
              <a:buClr>
                <a:schemeClr val="dk1"/>
              </a:buClr>
              <a:buSzPct val="100000"/>
            </a:pPr>
            <a:r>
              <a:rPr lang="en" sz="1200" dirty="0">
                <a:solidFill>
                  <a:schemeClr val="dk1"/>
                </a:solidFill>
              </a:rPr>
              <a:t>Real-world applications of content and activities/assignments</a:t>
            </a:r>
          </a:p>
          <a:p>
            <a:pPr marL="457200" lvl="0" indent="-228600">
              <a:lnSpc>
                <a:spcPct val="200000"/>
              </a:lnSpc>
              <a:spcBef>
                <a:spcPts val="0"/>
              </a:spcBef>
              <a:spcAft>
                <a:spcPts val="0"/>
              </a:spcAft>
              <a:buClr>
                <a:schemeClr val="dk1"/>
              </a:buClr>
              <a:buSzPct val="100000"/>
            </a:pPr>
            <a:r>
              <a:rPr lang="en" sz="1200" dirty="0">
                <a:solidFill>
                  <a:schemeClr val="dk1"/>
                </a:solidFill>
              </a:rPr>
              <a:t>Interest Piqued &amp; Motivation </a:t>
            </a:r>
            <a:r>
              <a:rPr lang="en" sz="1200" b="1" dirty="0">
                <a:solidFill>
                  <a:schemeClr val="dk1"/>
                </a:solidFill>
              </a:rPr>
              <a:t>↑</a:t>
            </a:r>
          </a:p>
          <a:p>
            <a:pPr marL="457200" lvl="0" indent="-228600">
              <a:lnSpc>
                <a:spcPct val="200000"/>
              </a:lnSpc>
              <a:spcBef>
                <a:spcPts val="0"/>
              </a:spcBef>
              <a:spcAft>
                <a:spcPts val="0"/>
              </a:spcAft>
              <a:buClr>
                <a:schemeClr val="dk1"/>
              </a:buClr>
              <a:buSzPct val="100000"/>
            </a:pPr>
            <a:r>
              <a:rPr lang="en" sz="1200" dirty="0">
                <a:solidFill>
                  <a:schemeClr val="dk1"/>
                </a:solidFill>
              </a:rPr>
              <a:t>Instructor Professional Development: </a:t>
            </a:r>
            <a:r>
              <a:rPr lang="en" sz="1200" b="1" dirty="0">
                <a:solidFill>
                  <a:schemeClr val="dk1"/>
                </a:solidFill>
              </a:rPr>
              <a:t>↑</a:t>
            </a:r>
            <a:r>
              <a:rPr lang="en" sz="1200" dirty="0">
                <a:solidFill>
                  <a:schemeClr val="dk1"/>
                </a:solidFill>
              </a:rPr>
              <a:t>Student Engagement - </a:t>
            </a:r>
            <a:r>
              <a:rPr lang="en-US" sz="1200" dirty="0">
                <a:solidFill>
                  <a:schemeClr val="dk1"/>
                </a:solidFill>
              </a:rPr>
              <a:t>We used these themes to ensure that our professional development courses incorporated these themes and included examples of strategies faculty members could use in their courses based on their different discipline areas.</a:t>
            </a:r>
            <a:endParaRPr lang="en" sz="1200" dirty="0">
              <a:solidFill>
                <a:schemeClr val="dk1"/>
              </a:solidFill>
            </a:endParaRPr>
          </a:p>
          <a:p>
            <a:pPr marL="0" indent="0">
              <a:buNone/>
            </a:pPr>
            <a:endParaRPr lang="en-US" sz="1200" dirty="0"/>
          </a:p>
        </p:txBody>
      </p:sp>
      <p:sp>
        <p:nvSpPr>
          <p:cNvPr id="4" name="Slide Number Placeholder 3"/>
          <p:cNvSpPr>
            <a:spLocks noGrp="1"/>
          </p:cNvSpPr>
          <p:nvPr>
            <p:ph type="sldNum" sz="quarter" idx="10"/>
          </p:nvPr>
        </p:nvSpPr>
        <p:spPr/>
        <p:txBody>
          <a:bodyPr/>
          <a:lstStyle/>
          <a:p>
            <a:pPr>
              <a:defRPr/>
            </a:pPr>
            <a:fld id="{5A1BCE17-6E11-4828-8361-BEE7C2F53255}" type="slidenum">
              <a:rPr lang="en-US" smtClean="0"/>
              <a:pPr>
                <a:defRPr/>
              </a:pPr>
              <a:t>9</a:t>
            </a:fld>
            <a:endParaRPr lang="en-US" dirty="0"/>
          </a:p>
        </p:txBody>
      </p:sp>
    </p:spTree>
    <p:extLst>
      <p:ext uri="{BB962C8B-B14F-4D97-AF65-F5344CB8AC3E}">
        <p14:creationId xmlns:p14="http://schemas.microsoft.com/office/powerpoint/2010/main" val="2133668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reliability – alpha Cronbach – over .90 for the entire survey and each component: activities and instructor attitudes and behaviors. The questions on the instructor attitudes and behaviors had the highest reliability.</a:t>
            </a:r>
          </a:p>
          <a:p>
            <a:r>
              <a:rPr lang="en-US" b="1" dirty="0"/>
              <a:t>Share survey items from SITES.</a:t>
            </a:r>
          </a:p>
        </p:txBody>
      </p:sp>
      <p:sp>
        <p:nvSpPr>
          <p:cNvPr id="4" name="Slide Number Placeholder 3"/>
          <p:cNvSpPr>
            <a:spLocks noGrp="1"/>
          </p:cNvSpPr>
          <p:nvPr>
            <p:ph type="sldNum" sz="quarter" idx="10"/>
          </p:nvPr>
        </p:nvSpPr>
        <p:spPr/>
        <p:txBody>
          <a:bodyPr/>
          <a:lstStyle/>
          <a:p>
            <a:pPr>
              <a:defRPr/>
            </a:pPr>
            <a:fld id="{5A1BCE17-6E11-4828-8361-BEE7C2F53255}" type="slidenum">
              <a:rPr lang="en-US" smtClean="0"/>
              <a:pPr>
                <a:defRPr/>
              </a:pPr>
              <a:t>11</a:t>
            </a:fld>
            <a:endParaRPr lang="en-US" dirty="0"/>
          </a:p>
        </p:txBody>
      </p:sp>
    </p:spTree>
    <p:extLst>
      <p:ext uri="{BB962C8B-B14F-4D97-AF65-F5344CB8AC3E}">
        <p14:creationId xmlns:p14="http://schemas.microsoft.com/office/powerpoint/2010/main" val="3948660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Regression analysis</a:t>
            </a:r>
          </a:p>
        </p:txBody>
      </p:sp>
      <p:sp>
        <p:nvSpPr>
          <p:cNvPr id="4" name="Slide Number Placeholder 3"/>
          <p:cNvSpPr>
            <a:spLocks noGrp="1"/>
          </p:cNvSpPr>
          <p:nvPr>
            <p:ph type="sldNum" sz="quarter" idx="10"/>
          </p:nvPr>
        </p:nvSpPr>
        <p:spPr/>
        <p:txBody>
          <a:bodyPr/>
          <a:lstStyle/>
          <a:p>
            <a:pPr>
              <a:defRPr/>
            </a:pPr>
            <a:fld id="{5A1BCE17-6E11-4828-8361-BEE7C2F53255}" type="slidenum">
              <a:rPr lang="en-US" smtClean="0"/>
              <a:pPr>
                <a:defRPr/>
              </a:pPr>
              <a:t>12</a:t>
            </a:fld>
            <a:endParaRPr lang="en-US" dirty="0"/>
          </a:p>
        </p:txBody>
      </p:sp>
    </p:spTree>
    <p:extLst>
      <p:ext uri="{BB962C8B-B14F-4D97-AF65-F5344CB8AC3E}">
        <p14:creationId xmlns:p14="http://schemas.microsoft.com/office/powerpoint/2010/main" val="42593383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WC_Master_BX_Slide(Cover)"/>
          <p:cNvPicPr>
            <a:picLocks noChangeAspect="1" noChangeArrowheads="1"/>
          </p:cNvPicPr>
          <p:nvPr/>
        </p:nvPicPr>
        <p:blipFill>
          <a:blip r:embed="rId2" cstate="print"/>
          <a:srcRect/>
          <a:stretch>
            <a:fillRect/>
          </a:stretch>
        </p:blipFill>
        <p:spPr bwMode="auto">
          <a:xfrm>
            <a:off x="0" y="0"/>
            <a:ext cx="9144000" cy="6864350"/>
          </a:xfrm>
          <a:prstGeom prst="rect">
            <a:avLst/>
          </a:prstGeom>
          <a:noFill/>
          <a:ln w="9525">
            <a:noFill/>
            <a:miter lim="800000"/>
            <a:headEnd/>
            <a:tailEnd/>
          </a:ln>
        </p:spPr>
      </p:pic>
      <p:sp>
        <p:nvSpPr>
          <p:cNvPr id="33795" name="Rectangle 3"/>
          <p:cNvSpPr>
            <a:spLocks noGrp="1" noChangeArrowheads="1"/>
          </p:cNvSpPr>
          <p:nvPr>
            <p:ph type="ctrTitle"/>
          </p:nvPr>
        </p:nvSpPr>
        <p:spPr>
          <a:xfrm>
            <a:off x="2057400" y="838200"/>
            <a:ext cx="7239000" cy="1219200"/>
          </a:xfrm>
        </p:spPr>
        <p:txBody>
          <a:bodyPr/>
          <a:lstStyle>
            <a:lvl1pPr>
              <a:defRPr/>
            </a:lvl1pPr>
          </a:lstStyle>
          <a:p>
            <a:r>
              <a:rPr lang="en-US"/>
              <a:t>Click to edit Master title style</a:t>
            </a:r>
          </a:p>
        </p:txBody>
      </p:sp>
      <p:sp>
        <p:nvSpPr>
          <p:cNvPr id="33796" name="Rectangle 4"/>
          <p:cNvSpPr>
            <a:spLocks noGrp="1" noChangeArrowheads="1"/>
          </p:cNvSpPr>
          <p:nvPr>
            <p:ph type="subTitle" idx="1"/>
          </p:nvPr>
        </p:nvSpPr>
        <p:spPr>
          <a:xfrm>
            <a:off x="2743200" y="32004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dt" sz="half" idx="10"/>
          </p:nvPr>
        </p:nvSpPr>
        <p:spPr>
          <a:xfrm>
            <a:off x="762000" y="6245225"/>
            <a:ext cx="2133600" cy="476250"/>
          </a:xfrm>
        </p:spPr>
        <p:txBody>
          <a:bodyPr/>
          <a:lstStyle>
            <a:lvl1pPr>
              <a:defRPr smtClean="0"/>
            </a:lvl1pPr>
          </a:lstStyle>
          <a:p>
            <a:pPr>
              <a:defRPr/>
            </a:pPr>
            <a:endParaRPr lang="en-US" dirty="0"/>
          </a:p>
        </p:txBody>
      </p:sp>
      <p:sp>
        <p:nvSpPr>
          <p:cNvPr id="6" name="Rectangle 6"/>
          <p:cNvSpPr>
            <a:spLocks noGrp="1" noChangeArrowheads="1"/>
          </p:cNvSpPr>
          <p:nvPr>
            <p:ph type="ftr" sz="quarter" idx="11"/>
          </p:nvPr>
        </p:nvSpPr>
        <p:spPr>
          <a:xfrm>
            <a:off x="3429000" y="6245225"/>
            <a:ext cx="2895600" cy="476250"/>
          </a:xfrm>
        </p:spPr>
        <p:txBody>
          <a:bodyPr/>
          <a:lstStyle>
            <a:lvl1pPr>
              <a:defRPr smtClean="0"/>
            </a:lvl1pPr>
          </a:lstStyle>
          <a:p>
            <a:pPr>
              <a:defRPr/>
            </a:pPr>
            <a:endParaRPr lang="en-US" dirty="0"/>
          </a:p>
        </p:txBody>
      </p:sp>
      <p:sp>
        <p:nvSpPr>
          <p:cNvPr id="7" name="Rectangle 7"/>
          <p:cNvSpPr>
            <a:spLocks noGrp="1" noChangeArrowheads="1"/>
          </p:cNvSpPr>
          <p:nvPr>
            <p:ph type="sldNum" sz="quarter" idx="12"/>
          </p:nvPr>
        </p:nvSpPr>
        <p:spPr>
          <a:xfrm>
            <a:off x="6858000" y="6245225"/>
            <a:ext cx="2133600" cy="476250"/>
          </a:xfrm>
        </p:spPr>
        <p:txBody>
          <a:bodyPr/>
          <a:lstStyle>
            <a:lvl1pPr>
              <a:defRPr smtClean="0"/>
            </a:lvl1pPr>
          </a:lstStyle>
          <a:p>
            <a:pPr>
              <a:defRPr/>
            </a:pPr>
            <a:fld id="{8F907738-5FB0-4D4B-9F2C-26BECDD32CA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54B7940-B40B-46FB-ACD4-7109BCF3B48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C8F0D0E-D009-49D9-BE64-B7A6D8B27B0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7660563-3E54-4C91-9395-6E270D7CD75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51BDD01-F802-4426-8A94-B9B4C712492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22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22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3777BDE-DFEF-407D-A083-6E8BFA2B4FD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F3A21E44-0B78-4958-BEB8-151088CD3D3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AFF648F2-E735-42FF-8F19-0F0FE9178D9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1C432091-18BA-487E-A445-2B92D2AE0EB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568B6A3-0804-4533-9A58-512B4974B8A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EFC95C4-5B0E-487D-BF69-330EC306DB7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7" descr="WC_Master_Slide(Secondary)"/>
          <p:cNvPicPr>
            <a:picLocks noChangeAspect="1" noChangeArrowheads="1"/>
          </p:cNvPicPr>
          <p:nvPr/>
        </p:nvPicPr>
        <p:blipFill>
          <a:blip r:embed="rId13" cstate="print"/>
          <a:srcRect/>
          <a:stretch>
            <a:fillRect/>
          </a:stretch>
        </p:blipFill>
        <p:spPr bwMode="auto">
          <a:xfrm>
            <a:off x="0" y="-3175"/>
            <a:ext cx="9144000" cy="686435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381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7224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700" name="Rectangle 4"/>
          <p:cNvSpPr>
            <a:spLocks noGrp="1" noChangeArrowheads="1"/>
          </p:cNvSpPr>
          <p:nvPr>
            <p:ph type="dt" sz="half" idx="2"/>
          </p:nvPr>
        </p:nvSpPr>
        <p:spPr bwMode="auto">
          <a:xfrm>
            <a:off x="457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dirty="0"/>
          </a:p>
        </p:txBody>
      </p:sp>
      <p:sp>
        <p:nvSpPr>
          <p:cNvPr id="29701" name="Rectangle 5"/>
          <p:cNvSpPr>
            <a:spLocks noGrp="1" noChangeArrowheads="1"/>
          </p:cNvSpPr>
          <p:nvPr>
            <p:ph type="ftr" sz="quarter" idx="3"/>
          </p:nvPr>
        </p:nvSpPr>
        <p:spPr bwMode="auto">
          <a:xfrm>
            <a:off x="3124200"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US" dirty="0"/>
          </a:p>
        </p:txBody>
      </p:sp>
      <p:sp>
        <p:nvSpPr>
          <p:cNvPr id="29702" name="Rectangle 6"/>
          <p:cNvSpPr>
            <a:spLocks noGrp="1" noChangeArrowheads="1"/>
          </p:cNvSpPr>
          <p:nvPr>
            <p:ph type="sldNum" sz="quarter" idx="4"/>
          </p:nvPr>
        </p:nvSpPr>
        <p:spPr bwMode="auto">
          <a:xfrm>
            <a:off x="6553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E4E0DA2B-B046-4084-B2F9-5198A061E64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ites.psu.edu/engagedlearningonlin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erc.carleton.edu/NAGTWorkshops/affective/efficacy.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ites.psu.edu/engagedlearningonline/" TargetMode="Externa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rrkrvAUbU9Y"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youtube.com/watch?v=zDZFcDGpL4U"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utline_slid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27098" cy="6858000"/>
          </a:xfrm>
          <a:prstGeom prst="rect">
            <a:avLst/>
          </a:prstGeom>
        </p:spPr>
      </p:pic>
      <p:sp>
        <p:nvSpPr>
          <p:cNvPr id="2" name="TextBox 1"/>
          <p:cNvSpPr txBox="1"/>
          <p:nvPr/>
        </p:nvSpPr>
        <p:spPr>
          <a:xfrm>
            <a:off x="2895600" y="3505200"/>
            <a:ext cx="5410200" cy="2062103"/>
          </a:xfrm>
          <a:prstGeom prst="rect">
            <a:avLst/>
          </a:prstGeom>
          <a:noFill/>
        </p:spPr>
        <p:txBody>
          <a:bodyPr wrap="square" rtlCol="0">
            <a:spAutoFit/>
          </a:bodyPr>
          <a:lstStyle/>
          <a:p>
            <a:r>
              <a:rPr lang="en-US" dirty="0"/>
              <a:t>Paula Bigatel</a:t>
            </a:r>
          </a:p>
          <a:p>
            <a:r>
              <a:rPr lang="en-US" dirty="0"/>
              <a:t>World Campus, Faculty Development</a:t>
            </a:r>
            <a:br>
              <a:rPr lang="en-US" dirty="0"/>
            </a:br>
            <a:endParaRPr lang="en-US" dirty="0"/>
          </a:p>
        </p:txBody>
      </p:sp>
      <p:sp>
        <p:nvSpPr>
          <p:cNvPr id="4" name="Title 4"/>
          <p:cNvSpPr>
            <a:spLocks noGrp="1"/>
          </p:cNvSpPr>
          <p:nvPr>
            <p:ph type="ctrTitle"/>
          </p:nvPr>
        </p:nvSpPr>
        <p:spPr>
          <a:xfrm>
            <a:off x="2438400" y="1676400"/>
            <a:ext cx="6705600" cy="1524000"/>
          </a:xfrm>
        </p:spPr>
        <p:txBody>
          <a:bodyPr/>
          <a:lstStyle/>
          <a:p>
            <a:r>
              <a:rPr lang="en-US" sz="4000" b="1" dirty="0">
                <a:solidFill>
                  <a:schemeClr val="accent2"/>
                </a:solidFill>
                <a:latin typeface="Apple Garmond MT"/>
                <a:cs typeface="Apple Garmond MT"/>
              </a:rPr>
              <a:t>Student Engagement and Motivation</a:t>
            </a:r>
          </a:p>
        </p:txBody>
      </p:sp>
    </p:spTree>
    <p:extLst>
      <p:ext uri="{BB962C8B-B14F-4D97-AF65-F5344CB8AC3E}">
        <p14:creationId xmlns:p14="http://schemas.microsoft.com/office/powerpoint/2010/main" val="3643423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00"/>
            <a:ext cx="8229600" cy="1143000"/>
          </a:xfrm>
        </p:spPr>
        <p:txBody>
          <a:bodyPr/>
          <a:lstStyle/>
          <a:p>
            <a:pPr algn="l"/>
            <a:r>
              <a:rPr lang="en-US" dirty="0">
                <a:solidFill>
                  <a:schemeClr val="accent2">
                    <a:lumMod val="75000"/>
                  </a:schemeClr>
                </a:solidFill>
              </a:rPr>
              <a:t/>
            </a:r>
            <a:br>
              <a:rPr lang="en-US" dirty="0">
                <a:solidFill>
                  <a:schemeClr val="accent2">
                    <a:lumMod val="75000"/>
                  </a:schemeClr>
                </a:solidFill>
              </a:rPr>
            </a:br>
            <a:r>
              <a:rPr lang="en-US" dirty="0">
                <a:solidFill>
                  <a:schemeClr val="accent2">
                    <a:lumMod val="75000"/>
                  </a:schemeClr>
                </a:solidFill>
              </a:rPr>
              <a:t/>
            </a:r>
            <a:br>
              <a:rPr lang="en-US" dirty="0">
                <a:solidFill>
                  <a:schemeClr val="accent2">
                    <a:lumMod val="75000"/>
                  </a:schemeClr>
                </a:solidFill>
              </a:rPr>
            </a:br>
            <a:r>
              <a:rPr lang="en-US" dirty="0">
                <a:solidFill>
                  <a:schemeClr val="accent2">
                    <a:lumMod val="75000"/>
                  </a:schemeClr>
                </a:solidFill>
              </a:rPr>
              <a:t/>
            </a:r>
            <a:br>
              <a:rPr lang="en-US" dirty="0">
                <a:solidFill>
                  <a:schemeClr val="accent2">
                    <a:lumMod val="75000"/>
                  </a:schemeClr>
                </a:solidFill>
              </a:rPr>
            </a:br>
            <a:r>
              <a:rPr lang="en-US" sz="3200" dirty="0">
                <a:solidFill>
                  <a:schemeClr val="accent2">
                    <a:lumMod val="75000"/>
                  </a:schemeClr>
                </a:solidFill>
              </a:rPr>
              <a:t>How do you engage your online students in your course(s)?</a:t>
            </a:r>
            <a:br>
              <a:rPr lang="en-US" sz="3200" dirty="0">
                <a:solidFill>
                  <a:schemeClr val="accent2">
                    <a:lumMod val="75000"/>
                  </a:schemeClr>
                </a:solidFill>
              </a:rPr>
            </a:br>
            <a:r>
              <a:rPr lang="en-US" sz="2800" dirty="0">
                <a:solidFill>
                  <a:schemeClr val="accent2">
                    <a:lumMod val="75000"/>
                  </a:schemeClr>
                </a:solidFill>
              </a:rPr>
              <a:t>In terms of</a:t>
            </a:r>
            <a:r>
              <a:rPr lang="en-US" sz="3200" dirty="0">
                <a:solidFill>
                  <a:schemeClr val="accent2">
                    <a:lumMod val="75000"/>
                  </a:schemeClr>
                </a:solidFill>
              </a:rPr>
              <a:t>:</a:t>
            </a:r>
            <a:br>
              <a:rPr lang="en-US" sz="3200" dirty="0">
                <a:solidFill>
                  <a:schemeClr val="accent2">
                    <a:lumMod val="75000"/>
                  </a:schemeClr>
                </a:solidFill>
              </a:rPr>
            </a:br>
            <a:r>
              <a:rPr lang="en-US" sz="3200" dirty="0">
                <a:solidFill>
                  <a:schemeClr val="accent2">
                    <a:lumMod val="75000"/>
                  </a:schemeClr>
                </a:solidFill>
              </a:rPr>
              <a:t/>
            </a:r>
            <a:br>
              <a:rPr lang="en-US" sz="3200" dirty="0">
                <a:solidFill>
                  <a:schemeClr val="accent2">
                    <a:lumMod val="75000"/>
                  </a:schemeClr>
                </a:solidFill>
              </a:rPr>
            </a:br>
            <a:r>
              <a:rPr lang="en-US" sz="2800" dirty="0">
                <a:solidFill>
                  <a:schemeClr val="accent2">
                    <a:lumMod val="75000"/>
                  </a:schemeClr>
                </a:solidFill>
              </a:rPr>
              <a:t>1. </a:t>
            </a:r>
            <a:r>
              <a:rPr lang="en-US" sz="2800" dirty="0"/>
              <a:t>the design of the course content and activities</a:t>
            </a:r>
            <a:br>
              <a:rPr lang="en-US" sz="2800" dirty="0"/>
            </a:br>
            <a:r>
              <a:rPr lang="en-US" sz="2800" dirty="0"/>
              <a:t/>
            </a:r>
            <a:br>
              <a:rPr lang="en-US" sz="2800" dirty="0"/>
            </a:br>
            <a:r>
              <a:rPr lang="en-US" sz="2800" dirty="0"/>
              <a:t>2. in the delivery of the course in terms of  teaching attitudes and behaviors</a:t>
            </a:r>
            <a:r>
              <a:rPr lang="en-US" dirty="0"/>
              <a:t/>
            </a:r>
            <a:br>
              <a:rPr lang="en-US" dirty="0"/>
            </a:br>
            <a:r>
              <a:rPr lang="en-US" dirty="0"/>
              <a:t/>
            </a:r>
            <a:br>
              <a:rPr lang="en-US" dirty="0"/>
            </a:br>
            <a:endParaRPr lang="en-US" sz="3200" dirty="0">
              <a:solidFill>
                <a:schemeClr val="accent2">
                  <a:lumMod val="75000"/>
                </a:schemeClr>
              </a:solidFill>
            </a:endParaRPr>
          </a:p>
        </p:txBody>
      </p:sp>
      <p:sp>
        <p:nvSpPr>
          <p:cNvPr id="3" name="Slide Number Placeholder 2"/>
          <p:cNvSpPr>
            <a:spLocks noGrp="1"/>
          </p:cNvSpPr>
          <p:nvPr>
            <p:ph type="sldNum" sz="quarter" idx="12"/>
          </p:nvPr>
        </p:nvSpPr>
        <p:spPr/>
        <p:txBody>
          <a:bodyPr/>
          <a:lstStyle/>
          <a:p>
            <a:pPr>
              <a:defRPr/>
            </a:pPr>
            <a:fld id="{AFF648F2-E735-42FF-8F19-0F0FE9178D96}" type="slidenum">
              <a:rPr lang="en-US" smtClean="0"/>
              <a:pPr>
                <a:defRPr/>
              </a:pPr>
              <a:t>10</a:t>
            </a:fld>
            <a:endParaRPr lang="en-US" dirty="0"/>
          </a:p>
        </p:txBody>
      </p:sp>
    </p:spTree>
    <p:extLst>
      <p:ext uri="{BB962C8B-B14F-4D97-AF65-F5344CB8AC3E}">
        <p14:creationId xmlns:p14="http://schemas.microsoft.com/office/powerpoint/2010/main" val="2627710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Engagement Survey</a:t>
            </a:r>
          </a:p>
        </p:txBody>
      </p:sp>
      <p:sp>
        <p:nvSpPr>
          <p:cNvPr id="3" name="Content Placeholder 2"/>
          <p:cNvSpPr>
            <a:spLocks noGrp="1"/>
          </p:cNvSpPr>
          <p:nvPr>
            <p:ph idx="1"/>
          </p:nvPr>
        </p:nvSpPr>
        <p:spPr/>
        <p:txBody>
          <a:bodyPr/>
          <a:lstStyle/>
          <a:p>
            <a:r>
              <a:rPr lang="en-US" dirty="0"/>
              <a:t>Resources in </a:t>
            </a:r>
            <a:r>
              <a:rPr lang="en-US" dirty="0">
                <a:hlinkClick r:id="rId3"/>
              </a:rPr>
              <a:t>SITES</a:t>
            </a:r>
            <a:endParaRPr lang="en-US" dirty="0"/>
          </a:p>
          <a:p>
            <a:r>
              <a:rPr lang="en-US" dirty="0"/>
              <a:t>Student engagement evaluated in terms of:</a:t>
            </a:r>
          </a:p>
          <a:p>
            <a:pPr lvl="1"/>
            <a:r>
              <a:rPr lang="en-US" dirty="0"/>
              <a:t>Design of activities in an online course</a:t>
            </a:r>
          </a:p>
          <a:p>
            <a:pPr lvl="1"/>
            <a:r>
              <a:rPr lang="en-US" dirty="0"/>
              <a:t>What an instructor does during deliver: attitudes and behaviors</a:t>
            </a:r>
          </a:p>
        </p:txBody>
      </p:sp>
      <p:sp>
        <p:nvSpPr>
          <p:cNvPr id="4" name="Slide Number Placeholder 3"/>
          <p:cNvSpPr>
            <a:spLocks noGrp="1"/>
          </p:cNvSpPr>
          <p:nvPr>
            <p:ph type="sldNum" sz="quarter" idx="12"/>
          </p:nvPr>
        </p:nvSpPr>
        <p:spPr/>
        <p:txBody>
          <a:bodyPr/>
          <a:lstStyle/>
          <a:p>
            <a:pPr>
              <a:defRPr/>
            </a:pPr>
            <a:fld id="{07660563-3E54-4C91-9395-6E270D7CD758}" type="slidenum">
              <a:rPr lang="en-US" smtClean="0"/>
              <a:pPr>
                <a:defRPr/>
              </a:pPr>
              <a:t>11</a:t>
            </a:fld>
            <a:endParaRPr lang="en-US" dirty="0"/>
          </a:p>
        </p:txBody>
      </p:sp>
    </p:spTree>
    <p:extLst>
      <p:ext uri="{BB962C8B-B14F-4D97-AF65-F5344CB8AC3E}">
        <p14:creationId xmlns:p14="http://schemas.microsoft.com/office/powerpoint/2010/main" val="3934046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Activities that predict engagement</a:t>
            </a:r>
          </a:p>
        </p:txBody>
      </p:sp>
      <p:sp>
        <p:nvSpPr>
          <p:cNvPr id="3" name="Content Placeholder 2"/>
          <p:cNvSpPr>
            <a:spLocks noGrp="1"/>
          </p:cNvSpPr>
          <p:nvPr>
            <p:ph idx="1"/>
          </p:nvPr>
        </p:nvSpPr>
        <p:spPr/>
        <p:txBody>
          <a:bodyPr/>
          <a:lstStyle/>
          <a:p>
            <a:r>
              <a:rPr lang="en-US" dirty="0"/>
              <a:t>Shared knowledge and expertise with the learning community</a:t>
            </a:r>
          </a:p>
          <a:p>
            <a:r>
              <a:rPr lang="en-US" dirty="0"/>
              <a:t>Used various computer technologies to communicate with the instructor and class peers</a:t>
            </a:r>
          </a:p>
          <a:p>
            <a:r>
              <a:rPr lang="en-US" dirty="0"/>
              <a:t>Learned through meaningful and challenging activities</a:t>
            </a:r>
          </a:p>
        </p:txBody>
      </p:sp>
      <p:sp>
        <p:nvSpPr>
          <p:cNvPr id="4" name="Slide Number Placeholder 3"/>
          <p:cNvSpPr>
            <a:spLocks noGrp="1"/>
          </p:cNvSpPr>
          <p:nvPr>
            <p:ph type="sldNum" sz="quarter" idx="12"/>
          </p:nvPr>
        </p:nvSpPr>
        <p:spPr/>
        <p:txBody>
          <a:bodyPr/>
          <a:lstStyle/>
          <a:p>
            <a:pPr>
              <a:defRPr/>
            </a:pPr>
            <a:fld id="{07660563-3E54-4C91-9395-6E270D7CD758}" type="slidenum">
              <a:rPr lang="en-US" smtClean="0"/>
              <a:pPr>
                <a:defRPr/>
              </a:pPr>
              <a:t>12</a:t>
            </a:fld>
            <a:endParaRPr lang="en-US" dirty="0"/>
          </a:p>
        </p:txBody>
      </p:sp>
    </p:spTree>
    <p:extLst>
      <p:ext uri="{BB962C8B-B14F-4D97-AF65-F5344CB8AC3E}">
        <p14:creationId xmlns:p14="http://schemas.microsoft.com/office/powerpoint/2010/main" val="1199936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sz="3200" dirty="0"/>
              <a:t>Instructor behaviors that predict engagement</a:t>
            </a:r>
          </a:p>
        </p:txBody>
      </p:sp>
      <p:sp>
        <p:nvSpPr>
          <p:cNvPr id="3" name="Content Placeholder 2"/>
          <p:cNvSpPr>
            <a:spLocks noGrp="1"/>
          </p:cNvSpPr>
          <p:nvPr>
            <p:ph idx="1"/>
          </p:nvPr>
        </p:nvSpPr>
        <p:spPr>
          <a:xfrm>
            <a:off x="457200" y="1295400"/>
            <a:ext cx="8229600" cy="4953000"/>
          </a:xfrm>
        </p:spPr>
        <p:txBody>
          <a:bodyPr/>
          <a:lstStyle/>
          <a:p>
            <a:r>
              <a:rPr lang="en-US" sz="2400" dirty="0"/>
              <a:t>Participated in discussions with students around ideas from the readings or class notes</a:t>
            </a:r>
          </a:p>
          <a:p>
            <a:r>
              <a:rPr lang="en-US" sz="2400" dirty="0"/>
              <a:t>Related course content to work experiences or real-world experiences</a:t>
            </a:r>
          </a:p>
          <a:p>
            <a:r>
              <a:rPr lang="en-US" sz="2400" dirty="0"/>
              <a:t>Provided prompt (within 72 hrs.) and meaningful feedback on activities, assignments, or projects</a:t>
            </a:r>
          </a:p>
          <a:p>
            <a:r>
              <a:rPr lang="en-US" sz="2400" dirty="0"/>
              <a:t>Prompted me to reflect on my learning and think more deeply about the course content</a:t>
            </a:r>
          </a:p>
          <a:p>
            <a:r>
              <a:rPr lang="en-US" sz="2400" dirty="0"/>
              <a:t>Assessed my learning in a variety of ways</a:t>
            </a:r>
          </a:p>
          <a:p>
            <a:r>
              <a:rPr lang="en-US" sz="2400" dirty="0"/>
              <a:t>Created a supportive and safe learning environment that allows for diversity and multiple perspectives</a:t>
            </a:r>
          </a:p>
          <a:p>
            <a:endParaRPr lang="en-US" dirty="0"/>
          </a:p>
        </p:txBody>
      </p:sp>
      <p:sp>
        <p:nvSpPr>
          <p:cNvPr id="4" name="Slide Number Placeholder 3"/>
          <p:cNvSpPr>
            <a:spLocks noGrp="1"/>
          </p:cNvSpPr>
          <p:nvPr>
            <p:ph type="sldNum" sz="quarter" idx="12"/>
          </p:nvPr>
        </p:nvSpPr>
        <p:spPr/>
        <p:txBody>
          <a:bodyPr/>
          <a:lstStyle/>
          <a:p>
            <a:pPr>
              <a:defRPr/>
            </a:pPr>
            <a:fld id="{07660563-3E54-4C91-9395-6E270D7CD758}" type="slidenum">
              <a:rPr lang="en-US" smtClean="0"/>
              <a:pPr>
                <a:defRPr/>
              </a:pPr>
              <a:t>13</a:t>
            </a:fld>
            <a:endParaRPr lang="en-US" dirty="0"/>
          </a:p>
        </p:txBody>
      </p:sp>
    </p:spTree>
    <p:extLst>
      <p:ext uri="{BB962C8B-B14F-4D97-AF65-F5344CB8AC3E}">
        <p14:creationId xmlns:p14="http://schemas.microsoft.com/office/powerpoint/2010/main" val="3780846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High-Impact Practices (HIPs)</a:t>
            </a:r>
          </a:p>
        </p:txBody>
      </p:sp>
      <p:sp>
        <p:nvSpPr>
          <p:cNvPr id="3" name="Content Placeholder 2"/>
          <p:cNvSpPr>
            <a:spLocks noGrp="1"/>
          </p:cNvSpPr>
          <p:nvPr>
            <p:ph idx="1"/>
          </p:nvPr>
        </p:nvSpPr>
        <p:spPr/>
        <p:txBody>
          <a:bodyPr/>
          <a:lstStyle/>
          <a:p>
            <a:pPr marL="0" indent="0">
              <a:buNone/>
            </a:pPr>
            <a:r>
              <a:rPr lang="en-US" dirty="0"/>
              <a:t>HIPs represent enriching educational experiences that can be </a:t>
            </a:r>
            <a:r>
              <a:rPr lang="en-US" b="1" dirty="0"/>
              <a:t>life-changing</a:t>
            </a:r>
            <a:r>
              <a:rPr lang="en-US" dirty="0"/>
              <a:t>. They typically </a:t>
            </a:r>
            <a:r>
              <a:rPr lang="en-US" b="1" dirty="0"/>
              <a:t>demand considerable time and effort</a:t>
            </a:r>
            <a:r>
              <a:rPr lang="en-US" dirty="0"/>
              <a:t>, facilitate</a:t>
            </a:r>
            <a:r>
              <a:rPr lang="en-US" b="1" dirty="0"/>
              <a:t> learning outside of the classroom</a:t>
            </a:r>
            <a:r>
              <a:rPr lang="en-US" dirty="0"/>
              <a:t>, require </a:t>
            </a:r>
            <a:r>
              <a:rPr lang="en-US" b="1" dirty="0"/>
              <a:t>meaningful interactions with faculty and other students</a:t>
            </a:r>
            <a:r>
              <a:rPr lang="en-US" dirty="0"/>
              <a:t>, </a:t>
            </a:r>
            <a:r>
              <a:rPr lang="en-US" b="1" dirty="0"/>
              <a:t>encourage collaboration with diverse others</a:t>
            </a:r>
            <a:r>
              <a:rPr lang="en-US" dirty="0"/>
              <a:t> and provide </a:t>
            </a:r>
            <a:r>
              <a:rPr lang="en-US" b="1" dirty="0"/>
              <a:t>frequent and substantive feedback</a:t>
            </a:r>
            <a:r>
              <a:rPr lang="en-US" dirty="0"/>
              <a:t>.</a:t>
            </a:r>
          </a:p>
        </p:txBody>
      </p:sp>
      <p:sp>
        <p:nvSpPr>
          <p:cNvPr id="4" name="Slide Number Placeholder 3"/>
          <p:cNvSpPr>
            <a:spLocks noGrp="1"/>
          </p:cNvSpPr>
          <p:nvPr>
            <p:ph type="sldNum" sz="quarter" idx="12"/>
          </p:nvPr>
        </p:nvSpPr>
        <p:spPr/>
        <p:txBody>
          <a:bodyPr/>
          <a:lstStyle/>
          <a:p>
            <a:pPr>
              <a:defRPr/>
            </a:pPr>
            <a:fld id="{07660563-3E54-4C91-9395-6E270D7CD758}" type="slidenum">
              <a:rPr lang="en-US" smtClean="0"/>
              <a:pPr>
                <a:defRPr/>
              </a:pPr>
              <a:t>14</a:t>
            </a:fld>
            <a:endParaRPr lang="en-US" dirty="0"/>
          </a:p>
        </p:txBody>
      </p:sp>
    </p:spTree>
    <p:extLst>
      <p:ext uri="{BB962C8B-B14F-4D97-AF65-F5344CB8AC3E}">
        <p14:creationId xmlns:p14="http://schemas.microsoft.com/office/powerpoint/2010/main" val="2100492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676400"/>
          </a:xfrm>
        </p:spPr>
        <p:txBody>
          <a:bodyPr/>
          <a:lstStyle/>
          <a:p>
            <a:r>
              <a:rPr lang="en-US" sz="4000" dirty="0"/>
              <a:t>National Survey of Student Engagement (NSSE)</a:t>
            </a:r>
          </a:p>
        </p:txBody>
      </p:sp>
      <p:sp>
        <p:nvSpPr>
          <p:cNvPr id="3" name="Content Placeholder 2"/>
          <p:cNvSpPr>
            <a:spLocks noGrp="1"/>
          </p:cNvSpPr>
          <p:nvPr>
            <p:ph idx="1"/>
          </p:nvPr>
        </p:nvSpPr>
        <p:spPr/>
        <p:txBody>
          <a:bodyPr/>
          <a:lstStyle/>
          <a:p>
            <a:r>
              <a:rPr lang="en-US" dirty="0"/>
              <a:t>Learning community</a:t>
            </a:r>
          </a:p>
          <a:p>
            <a:r>
              <a:rPr lang="en-US" dirty="0"/>
              <a:t>Service learning (community-based projects)</a:t>
            </a:r>
          </a:p>
          <a:p>
            <a:r>
              <a:rPr lang="en-US" dirty="0"/>
              <a:t>Research with faculty</a:t>
            </a:r>
          </a:p>
          <a:p>
            <a:r>
              <a:rPr lang="en-US" dirty="0"/>
              <a:t>Internship or field experience</a:t>
            </a:r>
          </a:p>
          <a:p>
            <a:r>
              <a:rPr lang="en-US" dirty="0"/>
              <a:t>Study abroad</a:t>
            </a:r>
          </a:p>
          <a:p>
            <a:r>
              <a:rPr lang="en-US" dirty="0"/>
              <a:t>Culminating senior experience (</a:t>
            </a:r>
            <a:r>
              <a:rPr lang="en-US" sz="2800" dirty="0"/>
              <a:t>senior project or thesis, portfolio capstone course, etc</a:t>
            </a:r>
            <a:r>
              <a:rPr lang="en-US" dirty="0"/>
              <a:t>.)</a:t>
            </a:r>
          </a:p>
        </p:txBody>
      </p:sp>
      <p:sp>
        <p:nvSpPr>
          <p:cNvPr id="4" name="Slide Number Placeholder 3"/>
          <p:cNvSpPr>
            <a:spLocks noGrp="1"/>
          </p:cNvSpPr>
          <p:nvPr>
            <p:ph type="sldNum" sz="quarter" idx="12"/>
          </p:nvPr>
        </p:nvSpPr>
        <p:spPr/>
        <p:txBody>
          <a:bodyPr/>
          <a:lstStyle/>
          <a:p>
            <a:pPr>
              <a:defRPr/>
            </a:pPr>
            <a:fld id="{07660563-3E54-4C91-9395-6E270D7CD758}" type="slidenum">
              <a:rPr lang="en-US" smtClean="0"/>
              <a:pPr>
                <a:defRPr/>
              </a:pPr>
              <a:t>15</a:t>
            </a:fld>
            <a:endParaRPr lang="en-US" dirty="0"/>
          </a:p>
        </p:txBody>
      </p:sp>
    </p:spTree>
    <p:extLst>
      <p:ext uri="{BB962C8B-B14F-4D97-AF65-F5344CB8AC3E}">
        <p14:creationId xmlns:p14="http://schemas.microsoft.com/office/powerpoint/2010/main" val="2603277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Engagement = Motivation?</a:t>
            </a:r>
          </a:p>
        </p:txBody>
      </p:sp>
      <p:sp>
        <p:nvSpPr>
          <p:cNvPr id="3" name="Content Placeholder 2"/>
          <p:cNvSpPr>
            <a:spLocks noGrp="1"/>
          </p:cNvSpPr>
          <p:nvPr>
            <p:ph idx="1"/>
          </p:nvPr>
        </p:nvSpPr>
        <p:spPr/>
        <p:txBody>
          <a:bodyPr/>
          <a:lstStyle/>
          <a:p>
            <a:r>
              <a:rPr lang="en-US" dirty="0">
                <a:solidFill>
                  <a:schemeClr val="accent2">
                    <a:lumMod val="75000"/>
                  </a:schemeClr>
                </a:solidFill>
              </a:rPr>
              <a:t>How does engaging students relate to motivating them?</a:t>
            </a:r>
            <a:endParaRPr lang="en-US" dirty="0"/>
          </a:p>
        </p:txBody>
      </p:sp>
      <p:sp>
        <p:nvSpPr>
          <p:cNvPr id="4" name="Slide Number Placeholder 3"/>
          <p:cNvSpPr>
            <a:spLocks noGrp="1"/>
          </p:cNvSpPr>
          <p:nvPr>
            <p:ph type="sldNum" sz="quarter" idx="12"/>
          </p:nvPr>
        </p:nvSpPr>
        <p:spPr/>
        <p:txBody>
          <a:bodyPr/>
          <a:lstStyle/>
          <a:p>
            <a:pPr>
              <a:defRPr/>
            </a:pPr>
            <a:fld id="{07660563-3E54-4C91-9395-6E270D7CD758}" type="slidenum">
              <a:rPr lang="en-US" smtClean="0"/>
              <a:pPr>
                <a:defRPr/>
              </a:pPr>
              <a:t>16</a:t>
            </a:fld>
            <a:endParaRPr lang="en-US" dirty="0"/>
          </a:p>
        </p:txBody>
      </p:sp>
    </p:spTree>
    <p:extLst>
      <p:ext uri="{BB962C8B-B14F-4D97-AF65-F5344CB8AC3E}">
        <p14:creationId xmlns:p14="http://schemas.microsoft.com/office/powerpoint/2010/main" val="2690014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5" name="Content Placeholder 1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6401" y="506652"/>
            <a:ext cx="6248400" cy="5513147"/>
          </a:xfrm>
        </p:spPr>
      </p:pic>
      <p:sp>
        <p:nvSpPr>
          <p:cNvPr id="4" name="Slide Number Placeholder 3"/>
          <p:cNvSpPr>
            <a:spLocks noGrp="1"/>
          </p:cNvSpPr>
          <p:nvPr>
            <p:ph type="sldNum" sz="quarter" idx="12"/>
          </p:nvPr>
        </p:nvSpPr>
        <p:spPr/>
        <p:txBody>
          <a:bodyPr/>
          <a:lstStyle/>
          <a:p>
            <a:pPr>
              <a:defRPr/>
            </a:pPr>
            <a:fld id="{07660563-3E54-4C91-9395-6E270D7CD758}" type="slidenum">
              <a:rPr lang="en-US" smtClean="0"/>
              <a:pPr>
                <a:defRPr/>
              </a:pPr>
              <a:t>17</a:t>
            </a:fld>
            <a:endParaRPr lang="en-US" dirty="0"/>
          </a:p>
        </p:txBody>
      </p:sp>
      <p:sp>
        <p:nvSpPr>
          <p:cNvPr id="5"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22B33"/>
                </a:solidFill>
                <a:effectLst/>
                <a:latin typeface="Arial" panose="020B0604020202020204" pitchFamily="34" charset="0"/>
                <a:cs typeface="Arial" panose="020B0604020202020204" pitchFamily="34" charset="0"/>
              </a:rPr>
              <a:t>​</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22B33"/>
                </a:solidFill>
                <a:effectLst/>
                <a:latin typeface="Arial" panose="020B0604020202020204" pitchFamily="34" charset="0"/>
                <a:cs typeface="Arial" panose="020B0604020202020204" pitchFamily="34" charset="0"/>
              </a:rPr>
              <a:t>  </a:t>
            </a:r>
            <a:endParaRPr kumimoji="0" lang="en-US" altLang="en-US" sz="18700" b="0" i="0" u="none" strike="noStrike" cap="none" normalizeH="0" baseline="0">
              <a:ln>
                <a:noFill/>
              </a:ln>
              <a:solidFill>
                <a:srgbClr val="222B33"/>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700" b="0" i="0" u="none" strike="noStrike" cap="none" normalizeH="0" baseline="0">
                <a:ln>
                  <a:noFill/>
                </a:ln>
                <a:solidFill>
                  <a:srgbClr val="222B33"/>
                </a:solidFill>
                <a:effectLst/>
                <a:latin typeface="Arial" panose="020B0604020202020204" pitchFamily="34" charset="0"/>
                <a:cs typeface="Arial" panose="020B0604020202020204" pitchFamily="34" charset="0"/>
              </a:rPr>
              <a:t>  </a:t>
            </a:r>
            <a:endParaRPr kumimoji="0" lang="en-US" altLang="en-US" sz="900" b="0" i="0" u="none" strike="noStrike" cap="none" normalizeH="0" baseline="0">
              <a:ln>
                <a:noFill/>
              </a:ln>
              <a:solidFill>
                <a:srgbClr val="222B33"/>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222B33"/>
                </a:solidFill>
                <a:effectLst/>
                <a:latin typeface="Arial" panose="020B0604020202020204" pitchFamily="34" charset="0"/>
                <a:cs typeface="Arial" panose="020B0604020202020204" pitchFamily="34" charset="0"/>
              </a:rPr>
              <a:t>​</a:t>
            </a:r>
            <a:r>
              <a:rPr kumimoji="0" lang="en-US" altLang="en-US" sz="900" b="0" i="0" u="none" strike="noStrike" cap="none" normalizeH="0" baseline="0">
                <a:ln>
                  <a:noFill/>
                </a:ln>
                <a:solidFill>
                  <a:schemeClr val="tx1"/>
                </a:solidFill>
                <a:effectLst/>
              </a:rPr>
              <a:t> </a:t>
            </a:r>
            <a:endParaRPr kumimoji="0" lang="en-US" altLang="en-US" sz="900" b="0" i="0" u="none" strike="noStrike" cap="none" normalizeH="0" baseline="0">
              <a:ln>
                <a:noFill/>
              </a:ln>
              <a:solidFill>
                <a:srgbClr val="222B33"/>
              </a:solidFill>
              <a:effectLst/>
              <a:latin typeface="Arial" panose="020B0604020202020204" pitchFamily="34" charset="0"/>
              <a:cs typeface="Arial" panose="020B0604020202020204" pitchFamily="34" charset="0"/>
            </a:endParaRPr>
          </a:p>
        </p:txBody>
      </p:sp>
      <p:sp>
        <p:nvSpPr>
          <p:cNvPr id="6" name="AutoShape 2" descr="https://courses.worldcampus.psu.edu/sp15/webinar004/001/content/01_lesson/images/value-expectancy_theory2.png"/>
          <p:cNvSpPr>
            <a:spLocks noChangeAspect="1" noChangeArrowheads="1"/>
          </p:cNvSpPr>
          <p:nvPr/>
        </p:nvSpPr>
        <p:spPr bwMode="auto">
          <a:xfrm>
            <a:off x="155575" y="-1492250"/>
            <a:ext cx="3105150" cy="2971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3" descr="data:image/gif;base64,R0lGODlhAQABAPABAP///wAAACH5BAEKAAAALAAAAAABAAEAAAICRAEAOw=="/>
          <p:cNvSpPr>
            <a:spLocks noChangeAspect="1" noChangeArrowheads="1"/>
          </p:cNvSpPr>
          <p:nvPr/>
        </p:nvSpPr>
        <p:spPr bwMode="auto">
          <a:xfrm>
            <a:off x="752475" y="-1217613"/>
            <a:ext cx="142875" cy="142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22B33"/>
                </a:solidFill>
                <a:effectLst/>
                <a:latin typeface="Arial" panose="020B0604020202020204" pitchFamily="34" charset="0"/>
                <a:cs typeface="Arial" panose="020B0604020202020204" pitchFamily="34" charset="0"/>
              </a:rPr>
              <a:t>​</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22B33"/>
                </a:solidFill>
                <a:effectLst/>
                <a:latin typeface="Arial" panose="020B0604020202020204" pitchFamily="34" charset="0"/>
                <a:cs typeface="Arial" panose="020B0604020202020204" pitchFamily="34" charset="0"/>
              </a:rPr>
              <a:t>  </a:t>
            </a:r>
            <a:endParaRPr kumimoji="0" lang="en-US" altLang="en-US" sz="18700" b="0" i="0" u="none" strike="noStrike" cap="none" normalizeH="0" baseline="0">
              <a:ln>
                <a:noFill/>
              </a:ln>
              <a:solidFill>
                <a:srgbClr val="222B33"/>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700" b="0" i="0" u="none" strike="noStrike" cap="none" normalizeH="0" baseline="0">
                <a:ln>
                  <a:noFill/>
                </a:ln>
                <a:solidFill>
                  <a:srgbClr val="222B33"/>
                </a:solidFill>
                <a:effectLst/>
                <a:latin typeface="Arial" panose="020B0604020202020204" pitchFamily="34" charset="0"/>
                <a:cs typeface="Arial" panose="020B0604020202020204" pitchFamily="34" charset="0"/>
              </a:rPr>
              <a:t>  </a:t>
            </a:r>
            <a:endParaRPr kumimoji="0" lang="en-US" altLang="en-US" sz="900" b="0" i="0" u="none" strike="noStrike" cap="none" normalizeH="0" baseline="0">
              <a:ln>
                <a:noFill/>
              </a:ln>
              <a:solidFill>
                <a:srgbClr val="222B33"/>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222B33"/>
                </a:solidFill>
                <a:effectLst/>
                <a:latin typeface="Arial" panose="020B0604020202020204" pitchFamily="34" charset="0"/>
                <a:cs typeface="Arial" panose="020B0604020202020204" pitchFamily="34" charset="0"/>
              </a:rPr>
              <a:t>​</a:t>
            </a:r>
            <a:r>
              <a:rPr kumimoji="0" lang="en-US" altLang="en-US" sz="900" b="0" i="0" u="none" strike="noStrike" cap="none" normalizeH="0" baseline="0">
                <a:ln>
                  <a:noFill/>
                </a:ln>
                <a:solidFill>
                  <a:schemeClr val="tx1"/>
                </a:solidFill>
                <a:effectLst/>
              </a:rPr>
              <a:t> </a:t>
            </a:r>
            <a:endParaRPr kumimoji="0" lang="en-US" altLang="en-US" sz="900" b="0" i="0" u="none" strike="noStrike" cap="none" normalizeH="0" baseline="0">
              <a:ln>
                <a:noFill/>
              </a:ln>
              <a:solidFill>
                <a:srgbClr val="222B33"/>
              </a:solidFill>
              <a:effectLst/>
              <a:latin typeface="Arial" panose="020B0604020202020204" pitchFamily="34" charset="0"/>
              <a:cs typeface="Arial" panose="020B0604020202020204" pitchFamily="34" charset="0"/>
            </a:endParaRPr>
          </a:p>
        </p:txBody>
      </p:sp>
      <p:sp>
        <p:nvSpPr>
          <p:cNvPr id="9" name="AutoShape 5" descr="https://courses.worldcampus.psu.edu/sp15/webinar004/001/content/01_lesson/images/value-expectancy_theory2.png"/>
          <p:cNvSpPr>
            <a:spLocks noChangeAspect="1" noChangeArrowheads="1"/>
          </p:cNvSpPr>
          <p:nvPr/>
        </p:nvSpPr>
        <p:spPr bwMode="auto">
          <a:xfrm>
            <a:off x="307975" y="-1339850"/>
            <a:ext cx="3105150" cy="2971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data:image/gif;base64,R0lGODlhAQABAPABAP///wAAACH5BAEKAAAALAAAAAABAAEAAAICRAEAOw=="/>
          <p:cNvSpPr>
            <a:spLocks noChangeAspect="1" noChangeArrowheads="1"/>
          </p:cNvSpPr>
          <p:nvPr/>
        </p:nvSpPr>
        <p:spPr bwMode="auto">
          <a:xfrm>
            <a:off x="904875" y="-1065213"/>
            <a:ext cx="142875" cy="142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7"/>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22B33"/>
                </a:solidFill>
                <a:effectLst/>
                <a:latin typeface="Arial" panose="020B0604020202020204" pitchFamily="34" charset="0"/>
                <a:cs typeface="Arial" panose="020B0604020202020204" pitchFamily="34" charset="0"/>
              </a:rPr>
              <a:t>​</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22B33"/>
                </a:solidFill>
                <a:effectLst/>
                <a:latin typeface="Arial" panose="020B0604020202020204" pitchFamily="34" charset="0"/>
                <a:cs typeface="Arial" panose="020B0604020202020204" pitchFamily="34" charset="0"/>
              </a:rPr>
              <a:t>  </a:t>
            </a:r>
            <a:endParaRPr kumimoji="0" lang="en-US" altLang="en-US" sz="18700" b="0" i="0" u="none" strike="noStrike" cap="none" normalizeH="0" baseline="0">
              <a:ln>
                <a:noFill/>
              </a:ln>
              <a:solidFill>
                <a:srgbClr val="222B33"/>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700" b="0" i="0" u="none" strike="noStrike" cap="none" normalizeH="0" baseline="0">
                <a:ln>
                  <a:noFill/>
                </a:ln>
                <a:solidFill>
                  <a:srgbClr val="222B33"/>
                </a:solidFill>
                <a:effectLst/>
                <a:latin typeface="Arial" panose="020B0604020202020204" pitchFamily="34" charset="0"/>
                <a:cs typeface="Arial" panose="020B0604020202020204" pitchFamily="34" charset="0"/>
              </a:rPr>
              <a:t>  </a:t>
            </a:r>
            <a:endParaRPr kumimoji="0" lang="en-US" altLang="en-US" sz="900" b="0" i="0" u="none" strike="noStrike" cap="none" normalizeH="0" baseline="0">
              <a:ln>
                <a:noFill/>
              </a:ln>
              <a:solidFill>
                <a:srgbClr val="222B33"/>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222B33"/>
                </a:solidFill>
                <a:effectLst/>
                <a:latin typeface="Arial" panose="020B0604020202020204" pitchFamily="34" charset="0"/>
                <a:cs typeface="Arial" panose="020B0604020202020204" pitchFamily="34" charset="0"/>
              </a:rPr>
              <a:t>​</a:t>
            </a:r>
            <a:r>
              <a:rPr kumimoji="0" lang="en-US" altLang="en-US" sz="900" b="0" i="0" u="none" strike="noStrike" cap="none" normalizeH="0" baseline="0">
                <a:ln>
                  <a:noFill/>
                </a:ln>
                <a:solidFill>
                  <a:schemeClr val="tx1"/>
                </a:solidFill>
                <a:effectLst/>
              </a:rPr>
              <a:t> </a:t>
            </a:r>
            <a:endParaRPr kumimoji="0" lang="en-US" altLang="en-US" sz="900" b="0" i="0" u="none" strike="noStrike" cap="none" normalizeH="0" baseline="0">
              <a:ln>
                <a:noFill/>
              </a:ln>
              <a:solidFill>
                <a:srgbClr val="222B33"/>
              </a:solidFill>
              <a:effectLst/>
              <a:latin typeface="Arial" panose="020B0604020202020204" pitchFamily="34" charset="0"/>
              <a:cs typeface="Arial" panose="020B0604020202020204" pitchFamily="34" charset="0"/>
            </a:endParaRPr>
          </a:p>
        </p:txBody>
      </p:sp>
      <p:sp>
        <p:nvSpPr>
          <p:cNvPr id="12" name="AutoShape 8" descr="https://courses.worldcampus.psu.edu/sp15/webinar004/001/content/01_lesson/images/value-expectancy_theory2.png"/>
          <p:cNvSpPr>
            <a:spLocks noChangeAspect="1" noChangeArrowheads="1"/>
          </p:cNvSpPr>
          <p:nvPr/>
        </p:nvSpPr>
        <p:spPr bwMode="auto">
          <a:xfrm>
            <a:off x="460375" y="-1187450"/>
            <a:ext cx="3105150" cy="2971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9" descr="data:image/gif;base64,R0lGODlhAQABAPABAP///wAAACH5BAEKAAAALAAAAAABAAEAAAICRAEAOw=="/>
          <p:cNvSpPr>
            <a:spLocks noChangeAspect="1" noChangeArrowheads="1"/>
          </p:cNvSpPr>
          <p:nvPr/>
        </p:nvSpPr>
        <p:spPr bwMode="auto">
          <a:xfrm>
            <a:off x="1057275" y="-912813"/>
            <a:ext cx="142875" cy="142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85384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Self-Efficacy</a:t>
            </a:r>
          </a:p>
        </p:txBody>
      </p:sp>
      <p:sp>
        <p:nvSpPr>
          <p:cNvPr id="3" name="Content Placeholder 2"/>
          <p:cNvSpPr>
            <a:spLocks noGrp="1"/>
          </p:cNvSpPr>
          <p:nvPr>
            <p:ph idx="1"/>
          </p:nvPr>
        </p:nvSpPr>
        <p:spPr/>
        <p:txBody>
          <a:bodyPr/>
          <a:lstStyle/>
          <a:p>
            <a:r>
              <a:rPr lang="en-US" dirty="0"/>
              <a:t>Research has shown that students acquire much information about their capabilities through knowledge about how others perform. Thus, the social aspect of learning plays a part in how students learn and shows us that peer learning can be leveraged to build confidence and self-efficacy: "If he/she can do it, so can I". This statement holds true if the peer is seen as similar to the student. Learn more: </a:t>
            </a:r>
            <a:r>
              <a:rPr lang="en-US" u="sng" dirty="0">
                <a:hlinkClick r:id="rId2"/>
              </a:rPr>
              <a:t>Tips to Improve Self-Efficacy</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07660563-3E54-4C91-9395-6E270D7CD758}" type="slidenum">
              <a:rPr lang="en-US" smtClean="0"/>
              <a:pPr>
                <a:defRPr/>
              </a:pPr>
              <a:t>18</a:t>
            </a:fld>
            <a:endParaRPr lang="en-US" dirty="0"/>
          </a:p>
        </p:txBody>
      </p:sp>
    </p:spTree>
    <p:extLst>
      <p:ext uri="{BB962C8B-B14F-4D97-AF65-F5344CB8AC3E}">
        <p14:creationId xmlns:p14="http://schemas.microsoft.com/office/powerpoint/2010/main" val="4034013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613354"/>
            <a:ext cx="7239000" cy="6020376"/>
          </a:xfrm>
        </p:spPr>
      </p:pic>
      <p:sp>
        <p:nvSpPr>
          <p:cNvPr id="4" name="Slide Number Placeholder 3"/>
          <p:cNvSpPr>
            <a:spLocks noGrp="1"/>
          </p:cNvSpPr>
          <p:nvPr>
            <p:ph type="sldNum" sz="quarter" idx="12"/>
          </p:nvPr>
        </p:nvSpPr>
        <p:spPr/>
        <p:txBody>
          <a:bodyPr/>
          <a:lstStyle/>
          <a:p>
            <a:pPr>
              <a:defRPr/>
            </a:pPr>
            <a:fld id="{07660563-3E54-4C91-9395-6E270D7CD758}" type="slidenum">
              <a:rPr lang="en-US" smtClean="0"/>
              <a:pPr>
                <a:defRPr/>
              </a:pPr>
              <a:t>19</a:t>
            </a:fld>
            <a:endParaRPr lang="en-US" dirty="0"/>
          </a:p>
        </p:txBody>
      </p:sp>
    </p:spTree>
    <p:extLst>
      <p:ext uri="{BB962C8B-B14F-4D97-AF65-F5344CB8AC3E}">
        <p14:creationId xmlns:p14="http://schemas.microsoft.com/office/powerpoint/2010/main" val="1221958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00"/>
            <a:ext cx="8217462" cy="1151766"/>
          </a:xfrm>
        </p:spPr>
        <p:txBody>
          <a:bodyPr/>
          <a:lstStyle/>
          <a:p>
            <a:r>
              <a:rPr lang="en-US" dirty="0">
                <a:solidFill>
                  <a:schemeClr val="accent2">
                    <a:lumMod val="75000"/>
                  </a:schemeClr>
                </a:solidFill>
              </a:rPr>
              <a:t>What is your definition of student engagement?</a:t>
            </a:r>
          </a:p>
        </p:txBody>
      </p:sp>
      <p:sp>
        <p:nvSpPr>
          <p:cNvPr id="3" name="Slide Number Placeholder 2"/>
          <p:cNvSpPr>
            <a:spLocks noGrp="1"/>
          </p:cNvSpPr>
          <p:nvPr>
            <p:ph type="sldNum" sz="quarter" idx="12"/>
          </p:nvPr>
        </p:nvSpPr>
        <p:spPr/>
        <p:txBody>
          <a:bodyPr/>
          <a:lstStyle/>
          <a:p>
            <a:pPr>
              <a:defRPr/>
            </a:pPr>
            <a:fld id="{AFF648F2-E735-42FF-8F19-0F0FE9178D96}" type="slidenum">
              <a:rPr lang="en-US" smtClean="0"/>
              <a:pPr>
                <a:defRPr/>
              </a:pPr>
              <a:t>2</a:t>
            </a:fld>
            <a:endParaRPr lang="en-US" dirty="0"/>
          </a:p>
        </p:txBody>
      </p:sp>
    </p:spTree>
    <p:extLst>
      <p:ext uri="{BB962C8B-B14F-4D97-AF65-F5344CB8AC3E}">
        <p14:creationId xmlns:p14="http://schemas.microsoft.com/office/powerpoint/2010/main" val="769413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304800" y="277530"/>
            <a:ext cx="8229600" cy="560669"/>
          </a:xfrm>
        </p:spPr>
        <p:txBody>
          <a:bodyPr/>
          <a:lstStyle/>
          <a:p>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533400"/>
            <a:ext cx="7569555" cy="6144932"/>
          </a:xfrm>
        </p:spPr>
      </p:pic>
      <p:sp>
        <p:nvSpPr>
          <p:cNvPr id="4" name="Slide Number Placeholder 3"/>
          <p:cNvSpPr>
            <a:spLocks noGrp="1"/>
          </p:cNvSpPr>
          <p:nvPr>
            <p:ph type="sldNum" sz="quarter" idx="12"/>
          </p:nvPr>
        </p:nvSpPr>
        <p:spPr/>
        <p:txBody>
          <a:bodyPr/>
          <a:lstStyle/>
          <a:p>
            <a:pPr>
              <a:defRPr/>
            </a:pPr>
            <a:fld id="{07660563-3E54-4C91-9395-6E270D7CD758}" type="slidenum">
              <a:rPr lang="en-US" smtClean="0"/>
              <a:pPr>
                <a:defRPr/>
              </a:pPr>
              <a:t>20</a:t>
            </a:fld>
            <a:endParaRPr lang="en-US" dirty="0"/>
          </a:p>
        </p:txBody>
      </p:sp>
    </p:spTree>
    <p:extLst>
      <p:ext uri="{BB962C8B-B14F-4D97-AF65-F5344CB8AC3E}">
        <p14:creationId xmlns:p14="http://schemas.microsoft.com/office/powerpoint/2010/main" val="467594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Carrots and Sticks: The 7 Deadly Flaws</a:t>
            </a:r>
          </a:p>
        </p:txBody>
      </p:sp>
      <p:sp>
        <p:nvSpPr>
          <p:cNvPr id="3" name="Content Placeholder 2"/>
          <p:cNvSpPr>
            <a:spLocks noGrp="1"/>
          </p:cNvSpPr>
          <p:nvPr>
            <p:ph idx="1"/>
          </p:nvPr>
        </p:nvSpPr>
        <p:spPr/>
        <p:txBody>
          <a:bodyPr/>
          <a:lstStyle/>
          <a:p>
            <a:r>
              <a:rPr lang="en-US" dirty="0"/>
              <a:t>They can extinguish intrinsic motivation.</a:t>
            </a:r>
          </a:p>
          <a:p>
            <a:r>
              <a:rPr lang="en-US" dirty="0"/>
              <a:t>They can diminish performance.</a:t>
            </a:r>
          </a:p>
          <a:p>
            <a:r>
              <a:rPr lang="en-US" dirty="0"/>
              <a:t>They can crush creativity.</a:t>
            </a:r>
          </a:p>
          <a:p>
            <a:r>
              <a:rPr lang="en-US" dirty="0"/>
              <a:t>They can crowd out good behavior.</a:t>
            </a:r>
          </a:p>
          <a:p>
            <a:r>
              <a:rPr lang="en-US" dirty="0"/>
              <a:t>They can encourage cheating, shortcuts, and unethical behavior.</a:t>
            </a:r>
          </a:p>
          <a:p>
            <a:r>
              <a:rPr lang="en-US" dirty="0"/>
              <a:t>They can become addictive.</a:t>
            </a:r>
          </a:p>
          <a:p>
            <a:r>
              <a:rPr lang="en-US" dirty="0"/>
              <a:t>They can foster short-term thinking.</a:t>
            </a:r>
          </a:p>
          <a:p>
            <a:endParaRPr lang="en-US" dirty="0"/>
          </a:p>
        </p:txBody>
      </p:sp>
      <p:sp>
        <p:nvSpPr>
          <p:cNvPr id="4" name="Slide Number Placeholder 3"/>
          <p:cNvSpPr>
            <a:spLocks noGrp="1"/>
          </p:cNvSpPr>
          <p:nvPr>
            <p:ph type="sldNum" sz="quarter" idx="12"/>
          </p:nvPr>
        </p:nvSpPr>
        <p:spPr/>
        <p:txBody>
          <a:bodyPr/>
          <a:lstStyle/>
          <a:p>
            <a:pPr>
              <a:defRPr/>
            </a:pPr>
            <a:fld id="{07660563-3E54-4C91-9395-6E270D7CD758}" type="slidenum">
              <a:rPr lang="en-US" smtClean="0"/>
              <a:pPr>
                <a:defRPr/>
              </a:pPr>
              <a:t>21</a:t>
            </a:fld>
            <a:endParaRPr lang="en-US" dirty="0"/>
          </a:p>
        </p:txBody>
      </p:sp>
    </p:spTree>
    <p:extLst>
      <p:ext uri="{BB962C8B-B14F-4D97-AF65-F5344CB8AC3E}">
        <p14:creationId xmlns:p14="http://schemas.microsoft.com/office/powerpoint/2010/main" val="3841534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Caveats</a:t>
            </a:r>
          </a:p>
        </p:txBody>
      </p:sp>
      <p:sp>
        <p:nvSpPr>
          <p:cNvPr id="3" name="Content Placeholder 2"/>
          <p:cNvSpPr>
            <a:spLocks noGrp="1"/>
          </p:cNvSpPr>
          <p:nvPr>
            <p:ph idx="1"/>
          </p:nvPr>
        </p:nvSpPr>
        <p:spPr>
          <a:xfrm>
            <a:off x="457200" y="1371600"/>
            <a:ext cx="8229600" cy="5181600"/>
          </a:xfrm>
        </p:spPr>
        <p:txBody>
          <a:bodyPr/>
          <a:lstStyle/>
          <a:p>
            <a:pPr marL="0" indent="0">
              <a:buNone/>
            </a:pPr>
            <a:r>
              <a:rPr lang="en-US" dirty="0"/>
              <a:t>"</a:t>
            </a:r>
            <a:r>
              <a:rPr lang="en-US" sz="2400" dirty="0"/>
              <a:t>The assignment neither inspires deep passion nor requires deep thinking. Carrots, in this case, might help." And you'll increase your chances of success by using three important practices:</a:t>
            </a:r>
          </a:p>
          <a:p>
            <a:r>
              <a:rPr lang="en-US" sz="2400" dirty="0"/>
              <a:t>Offer a rationale for why the task is necessary. (explain that it is part of a larger purpose)</a:t>
            </a:r>
          </a:p>
          <a:p>
            <a:r>
              <a:rPr lang="en-US" sz="2400" dirty="0"/>
              <a:t>Acknowledge that the task is boring. (show empathy)</a:t>
            </a:r>
          </a:p>
          <a:p>
            <a:r>
              <a:rPr lang="en-US" sz="2400" dirty="0"/>
              <a:t>Allow people to complete the task their own way. (allow autonomy)</a:t>
            </a:r>
          </a:p>
          <a:p>
            <a:pPr marL="0" indent="0">
              <a:buNone/>
            </a:pPr>
            <a:endParaRPr lang="en-US" sz="2400" dirty="0"/>
          </a:p>
          <a:p>
            <a:pPr marL="0" indent="0">
              <a:buNone/>
            </a:pPr>
            <a:r>
              <a:rPr lang="en-US" sz="2000" dirty="0"/>
              <a:t>[Pink, D. H. (2009). </a:t>
            </a:r>
            <a:r>
              <a:rPr lang="en-US" sz="2000" i="1" dirty="0"/>
              <a:t>Drive: The surprising truth about what motivates us</a:t>
            </a:r>
            <a:r>
              <a:rPr lang="en-US" sz="2000" dirty="0"/>
              <a:t>. New York, NY: </a:t>
            </a:r>
            <a:r>
              <a:rPr lang="en-US" sz="2000" dirty="0" err="1"/>
              <a:t>Penquin</a:t>
            </a:r>
            <a:r>
              <a:rPr lang="en-US" sz="2000" dirty="0"/>
              <a:t>.]</a:t>
            </a:r>
          </a:p>
          <a:p>
            <a:endParaRPr lang="en-US" dirty="0"/>
          </a:p>
        </p:txBody>
      </p:sp>
      <p:sp>
        <p:nvSpPr>
          <p:cNvPr id="4" name="Slide Number Placeholder 3"/>
          <p:cNvSpPr>
            <a:spLocks noGrp="1"/>
          </p:cNvSpPr>
          <p:nvPr>
            <p:ph type="sldNum" sz="quarter" idx="12"/>
          </p:nvPr>
        </p:nvSpPr>
        <p:spPr/>
        <p:txBody>
          <a:bodyPr/>
          <a:lstStyle/>
          <a:p>
            <a:pPr>
              <a:defRPr/>
            </a:pPr>
            <a:fld id="{07660563-3E54-4C91-9395-6E270D7CD758}" type="slidenum">
              <a:rPr lang="en-US" smtClean="0"/>
              <a:pPr>
                <a:defRPr/>
              </a:pPr>
              <a:t>22</a:t>
            </a:fld>
            <a:endParaRPr lang="en-US" dirty="0"/>
          </a:p>
        </p:txBody>
      </p:sp>
    </p:spTree>
    <p:extLst>
      <p:ext uri="{BB962C8B-B14F-4D97-AF65-F5344CB8AC3E}">
        <p14:creationId xmlns:p14="http://schemas.microsoft.com/office/powerpoint/2010/main" val="1974568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uggestion_box.jpg"/>
          <p:cNvPicPr>
            <a:picLocks noChangeAspect="1"/>
          </p:cNvPicPr>
          <p:nvPr/>
        </p:nvPicPr>
        <p:blipFill>
          <a:blip r:embed="rId3" cstate="print"/>
          <a:stretch>
            <a:fillRect/>
          </a:stretch>
        </p:blipFill>
        <p:spPr>
          <a:xfrm>
            <a:off x="4876800" y="1905000"/>
            <a:ext cx="2286000" cy="2286000"/>
          </a:xfrm>
          <a:prstGeom prst="rect">
            <a:avLst/>
          </a:prstGeom>
        </p:spPr>
      </p:pic>
      <p:pic>
        <p:nvPicPr>
          <p:cNvPr id="11" name="Picture 10" descr="Questions.jpg"/>
          <p:cNvPicPr>
            <a:picLocks noChangeAspect="1"/>
          </p:cNvPicPr>
          <p:nvPr/>
        </p:nvPicPr>
        <p:blipFill>
          <a:blip r:embed="rId4" cstate="print"/>
          <a:stretch>
            <a:fillRect/>
          </a:stretch>
        </p:blipFill>
        <p:spPr>
          <a:xfrm>
            <a:off x="1143000" y="1492561"/>
            <a:ext cx="2286000" cy="3048000"/>
          </a:xfrm>
          <a:prstGeom prst="rect">
            <a:avLst/>
          </a:prstGeom>
        </p:spPr>
      </p:pic>
      <p:sp>
        <p:nvSpPr>
          <p:cNvPr id="5" name="Rectangle 4"/>
          <p:cNvSpPr/>
          <p:nvPr/>
        </p:nvSpPr>
        <p:spPr>
          <a:xfrm>
            <a:off x="228601" y="762000"/>
            <a:ext cx="8580834" cy="646331"/>
          </a:xfrm>
          <a:prstGeom prst="rect">
            <a:avLst/>
          </a:prstGeom>
          <a:noFill/>
        </p:spPr>
        <p:txBody>
          <a:bodyPr wrap="square" lIns="91440" tIns="45720" rIns="91440" bIns="45720">
            <a:spAutoFit/>
          </a:bodyPr>
          <a:lstStyle/>
          <a:p>
            <a:pPr algn="ctr"/>
            <a:r>
              <a:rPr lang="en-US" sz="3600" b="1" cap="none" spc="0" dirty="0">
                <a:ln w="12700">
                  <a:solidFill>
                    <a:schemeClr val="tx2">
                      <a:satMod val="155000"/>
                    </a:schemeClr>
                  </a:solidFill>
                  <a:prstDash val="solid"/>
                </a:ln>
                <a:solidFill>
                  <a:srgbClr val="333399"/>
                </a:solidFill>
                <a:effectLst>
                  <a:outerShdw blurRad="41275" dist="20320" dir="1800000" algn="tl" rotWithShape="0">
                    <a:srgbClr val="000000">
                      <a:alpha val="40000"/>
                    </a:srgbClr>
                  </a:outerShdw>
                </a:effectLst>
                <a:latin typeface="Apple Garmond MT"/>
                <a:cs typeface="Apple Garmond MT"/>
              </a:rPr>
              <a:t>Questions, Suggestions, Resources </a:t>
            </a:r>
            <a:endParaRPr lang="en-US" sz="3600" b="1" cap="none" spc="0" dirty="0">
              <a:ln w="12700">
                <a:solidFill>
                  <a:schemeClr val="tx2">
                    <a:satMod val="155000"/>
                  </a:schemeClr>
                </a:solidFill>
                <a:prstDash val="solid"/>
              </a:ln>
              <a:solidFill>
                <a:srgbClr val="333399"/>
              </a:solidFill>
              <a:effectLst>
                <a:outerShdw blurRad="41275" dist="20320" dir="1800000" algn="tl" rotWithShape="0">
                  <a:srgbClr val="000000">
                    <a:alpha val="40000"/>
                  </a:srgbClr>
                </a:outerShdw>
              </a:effectLst>
            </a:endParaRPr>
          </a:p>
        </p:txBody>
      </p:sp>
      <p:sp>
        <p:nvSpPr>
          <p:cNvPr id="7" name="Rectangle 6"/>
          <p:cNvSpPr/>
          <p:nvPr/>
        </p:nvSpPr>
        <p:spPr>
          <a:xfrm>
            <a:off x="838200" y="4540561"/>
            <a:ext cx="8610599" cy="830997"/>
          </a:xfrm>
          <a:prstGeom prst="rect">
            <a:avLst/>
          </a:prstGeom>
        </p:spPr>
        <p:txBody>
          <a:bodyPr wrap="square">
            <a:spAutoFit/>
          </a:bodyPr>
          <a:lstStyle/>
          <a:p>
            <a:r>
              <a:rPr lang="en-US" sz="2400" dirty="0">
                <a:solidFill>
                  <a:srgbClr val="0070C0"/>
                </a:solidFill>
                <a:latin typeface="Arial" panose="020B0604020202020204" pitchFamily="34" charset="0"/>
                <a:cs typeface="Arial" panose="020B0604020202020204" pitchFamily="34" charset="0"/>
                <a:hlinkClick r:id="rId5"/>
              </a:rPr>
              <a:t>http://sites.psu.edu/engagedlearningonline/</a:t>
            </a:r>
            <a:endParaRPr lang="en-US" sz="2400" dirty="0">
              <a:solidFill>
                <a:srgbClr val="0070C0"/>
              </a:solidFill>
              <a:latin typeface="Arial" panose="020B0604020202020204" pitchFamily="34" charset="0"/>
              <a:cs typeface="Arial" panose="020B0604020202020204" pitchFamily="34" charset="0"/>
            </a:endParaRPr>
          </a:p>
          <a:p>
            <a:endParaRPr lang="en-US" sz="2400" dirty="0">
              <a:solidFill>
                <a:srgbClr val="0070C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07660563-3E54-4C91-9395-6E270D7CD758}" type="slidenum">
              <a:rPr lang="en-US" smtClean="0"/>
              <a:pPr>
                <a:defRPr/>
              </a:pPr>
              <a:t>23</a:t>
            </a:fld>
            <a:endParaRPr lang="en-US" dirty="0"/>
          </a:p>
        </p:txBody>
      </p:sp>
    </p:spTree>
    <p:extLst>
      <p:ext uri="{BB962C8B-B14F-4D97-AF65-F5344CB8AC3E}">
        <p14:creationId xmlns:p14="http://schemas.microsoft.com/office/powerpoint/2010/main" val="4028743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866594-4E82-4B15-8C86-76008C269568}"/>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 xmlns:a16="http://schemas.microsoft.com/office/drawing/2014/main" id="{AF9C8923-5A98-4255-A9D0-48855C1F66E1}"/>
              </a:ext>
            </a:extLst>
          </p:cNvPr>
          <p:cNvSpPr>
            <a:spLocks noGrp="1"/>
          </p:cNvSpPr>
          <p:nvPr>
            <p:ph idx="1"/>
          </p:nvPr>
        </p:nvSpPr>
        <p:spPr>
          <a:xfrm>
            <a:off x="457200" y="1447800"/>
            <a:ext cx="8229600" cy="4800600"/>
          </a:xfrm>
        </p:spPr>
        <p:txBody>
          <a:bodyPr/>
          <a:lstStyle/>
          <a:p>
            <a:r>
              <a:rPr lang="en-US" sz="2400" dirty="0" err="1"/>
              <a:t>Barkely</a:t>
            </a:r>
            <a:r>
              <a:rPr lang="en-US" sz="2400" dirty="0"/>
              <a:t>, E. F., &amp; Major, C. H. (2016). </a:t>
            </a:r>
            <a:r>
              <a:rPr lang="en-US" sz="2400" i="1" dirty="0"/>
              <a:t>Learning assessment techniques: A handbook for college faculty</a:t>
            </a:r>
            <a:r>
              <a:rPr lang="en-US" sz="2400" dirty="0"/>
              <a:t>. San Francisco, CA: Jossey-Bass</a:t>
            </a:r>
          </a:p>
          <a:p>
            <a:r>
              <a:rPr lang="en-US" sz="2400" dirty="0" err="1"/>
              <a:t>Barkely</a:t>
            </a:r>
            <a:r>
              <a:rPr lang="en-US" sz="2400" dirty="0"/>
              <a:t>, E. F. (2010). </a:t>
            </a:r>
            <a:r>
              <a:rPr lang="en-US" sz="2400" i="1" dirty="0"/>
              <a:t>Student engagement techniques: A handbook for college faculty</a:t>
            </a:r>
            <a:r>
              <a:rPr lang="en-US" sz="2400" dirty="0"/>
              <a:t>. San Francisco, CA: Jossey-Bass.</a:t>
            </a:r>
          </a:p>
          <a:p>
            <a:r>
              <a:rPr lang="en-US" sz="2400" dirty="0"/>
              <a:t>YouTube Videos:</a:t>
            </a:r>
          </a:p>
          <a:p>
            <a:pPr lvl="1"/>
            <a:r>
              <a:rPr lang="en-US" sz="2400" dirty="0"/>
              <a:t>Daniel Pink (TED Talk, author of Drive, Puzzle of Motivation): </a:t>
            </a:r>
            <a:r>
              <a:rPr lang="en-US" sz="2400" dirty="0">
                <a:hlinkClick r:id="rId3"/>
              </a:rPr>
              <a:t>https://www.youtube.com/watch?v=rrkrvAUbU9Y</a:t>
            </a:r>
            <a:endParaRPr lang="en-US" sz="2400" dirty="0"/>
          </a:p>
          <a:p>
            <a:pPr lvl="1"/>
            <a:r>
              <a:rPr lang="en-US" sz="2400" dirty="0"/>
              <a:t>Sir Ken Robinson, Changing Education Paradigms: </a:t>
            </a:r>
            <a:r>
              <a:rPr lang="en-US" sz="2400" dirty="0">
                <a:hlinkClick r:id="rId4"/>
              </a:rPr>
              <a:t>https://www.youtube.com/watch?v=zDZFcDGpL4U</a:t>
            </a:r>
            <a:endParaRPr lang="en-US" sz="2400" dirty="0"/>
          </a:p>
          <a:p>
            <a:pPr lvl="1"/>
            <a:endParaRPr lang="en-US" sz="2400" dirty="0"/>
          </a:p>
          <a:p>
            <a:pPr lvl="1"/>
            <a:endParaRPr lang="en-US" sz="2400" dirty="0"/>
          </a:p>
          <a:p>
            <a:pPr lvl="1"/>
            <a:endParaRPr lang="en-US" dirty="0"/>
          </a:p>
        </p:txBody>
      </p:sp>
      <p:sp>
        <p:nvSpPr>
          <p:cNvPr id="4" name="Slide Number Placeholder 3">
            <a:extLst>
              <a:ext uri="{FF2B5EF4-FFF2-40B4-BE49-F238E27FC236}">
                <a16:creationId xmlns="" xmlns:a16="http://schemas.microsoft.com/office/drawing/2014/main" id="{2661A812-FFE2-446A-B511-964728BFDEA5}"/>
              </a:ext>
            </a:extLst>
          </p:cNvPr>
          <p:cNvSpPr>
            <a:spLocks noGrp="1"/>
          </p:cNvSpPr>
          <p:nvPr>
            <p:ph type="sldNum" sz="quarter" idx="12"/>
          </p:nvPr>
        </p:nvSpPr>
        <p:spPr/>
        <p:txBody>
          <a:bodyPr/>
          <a:lstStyle/>
          <a:p>
            <a:pPr>
              <a:defRPr/>
            </a:pPr>
            <a:fld id="{07660563-3E54-4C91-9395-6E270D7CD758}" type="slidenum">
              <a:rPr lang="en-US" smtClean="0"/>
              <a:pPr>
                <a:defRPr/>
              </a:pPr>
              <a:t>24</a:t>
            </a:fld>
            <a:endParaRPr lang="en-US" dirty="0"/>
          </a:p>
        </p:txBody>
      </p:sp>
    </p:spTree>
    <p:extLst>
      <p:ext uri="{BB962C8B-B14F-4D97-AF65-F5344CB8AC3E}">
        <p14:creationId xmlns:p14="http://schemas.microsoft.com/office/powerpoint/2010/main" val="1163244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685800"/>
          </a:xfrm>
        </p:spPr>
        <p:txBody>
          <a:bodyPr/>
          <a:lstStyle/>
          <a:p>
            <a:r>
              <a:rPr lang="en" sz="3600" b="1" dirty="0">
                <a:ln w="18000">
                  <a:solidFill>
                    <a:schemeClr val="accent2">
                      <a:satMod val="140000"/>
                    </a:schemeClr>
                  </a:solidFill>
                  <a:prstDash val="solid"/>
                  <a:miter lim="800000"/>
                </a:ln>
                <a:solidFill>
                  <a:srgbClr val="333399"/>
                </a:solidFill>
                <a:effectLst>
                  <a:outerShdw blurRad="25500" dist="23000" dir="7020000" algn="tl">
                    <a:srgbClr val="000000">
                      <a:alpha val="50000"/>
                    </a:srgbClr>
                  </a:outerShdw>
                </a:effectLst>
                <a:latin typeface="Apple Garmond MT"/>
                <a:cs typeface="Apple Garmond MT"/>
              </a:rPr>
              <a:t>Students’ Definition of Engaged Learning </a:t>
            </a:r>
            <a:endParaRPr lang="en-US" sz="3600" b="1" dirty="0">
              <a:ln w="18000">
                <a:solidFill>
                  <a:schemeClr val="accent2">
                    <a:satMod val="140000"/>
                  </a:schemeClr>
                </a:solidFill>
                <a:prstDash val="solid"/>
                <a:miter lim="800000"/>
              </a:ln>
              <a:solidFill>
                <a:srgbClr val="333399"/>
              </a:solidFill>
              <a:effectLst>
                <a:outerShdw blurRad="25500" dist="23000" dir="7020000" algn="tl">
                  <a:srgbClr val="000000">
                    <a:alpha val="50000"/>
                  </a:srgbClr>
                </a:outerShdw>
              </a:effectLst>
              <a:latin typeface="Apple Garmond MT"/>
              <a:cs typeface="Apple Garmond MT"/>
            </a:endParaRPr>
          </a:p>
        </p:txBody>
      </p:sp>
      <p:sp>
        <p:nvSpPr>
          <p:cNvPr id="3" name="TextBox 2"/>
          <p:cNvSpPr txBox="1"/>
          <p:nvPr/>
        </p:nvSpPr>
        <p:spPr>
          <a:xfrm>
            <a:off x="685800" y="1752600"/>
            <a:ext cx="7924800" cy="584776"/>
          </a:xfrm>
          <a:prstGeom prst="rect">
            <a:avLst/>
          </a:prstGeom>
          <a:noFill/>
        </p:spPr>
        <p:txBody>
          <a:bodyPr wrap="square" rtlCol="0">
            <a:spAutoFit/>
          </a:bodyPr>
          <a:lstStyle/>
          <a:p>
            <a:endParaRPr lang="en-US" dirty="0"/>
          </a:p>
        </p:txBody>
      </p:sp>
      <p:graphicFrame>
        <p:nvGraphicFramePr>
          <p:cNvPr id="4" name="Diagram 3"/>
          <p:cNvGraphicFramePr/>
          <p:nvPr>
            <p:extLst>
              <p:ext uri="{D42A27DB-BD31-4B8C-83A1-F6EECF244321}">
                <p14:modId xmlns:p14="http://schemas.microsoft.com/office/powerpoint/2010/main" val="3530779587"/>
              </p:ext>
            </p:extLst>
          </p:nvPr>
        </p:nvGraphicFramePr>
        <p:xfrm>
          <a:off x="1371600" y="1752600"/>
          <a:ext cx="6324600" cy="436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pPr>
              <a:defRPr/>
            </a:pPr>
            <a:fld id="{07660563-3E54-4C91-9395-6E270D7CD758}" type="slidenum">
              <a:rPr lang="en-US" smtClean="0"/>
              <a:pPr>
                <a:defRPr/>
              </a:pPr>
              <a:t>3</a:t>
            </a:fld>
            <a:endParaRPr lang="en-US" dirty="0"/>
          </a:p>
        </p:txBody>
      </p:sp>
    </p:spTree>
    <p:extLst>
      <p:ext uri="{BB962C8B-B14F-4D97-AF65-F5344CB8AC3E}">
        <p14:creationId xmlns:p14="http://schemas.microsoft.com/office/powerpoint/2010/main" val="2213663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atin typeface="Apple Garmond MT"/>
                <a:cs typeface="Apple Garmond MT"/>
              </a:rPr>
              <a:t> </a:t>
            </a:r>
          </a:p>
        </p:txBody>
      </p:sp>
      <p:sp>
        <p:nvSpPr>
          <p:cNvPr id="3" name="Content Placeholder 2"/>
          <p:cNvSpPr>
            <a:spLocks noGrp="1"/>
          </p:cNvSpPr>
          <p:nvPr>
            <p:ph idx="1"/>
          </p:nvPr>
        </p:nvSpPr>
        <p:spPr/>
        <p:txBody>
          <a:bodyPr/>
          <a:lstStyle/>
          <a:p>
            <a:pPr marL="457200" lvl="1" indent="0">
              <a:buNone/>
            </a:pPr>
            <a:r>
              <a:rPr lang="en-US" sz="3200" dirty="0">
                <a:solidFill>
                  <a:schemeClr val="dk1"/>
                </a:solidFill>
                <a:latin typeface="Apple Garmond MT"/>
                <a:cs typeface="Apple Garmond MT"/>
              </a:rPr>
              <a:t>“</a:t>
            </a:r>
            <a:r>
              <a:rPr lang="en" sz="3200" dirty="0">
                <a:solidFill>
                  <a:schemeClr val="dk1"/>
                </a:solidFill>
                <a:latin typeface="Apple Garmond MT"/>
                <a:cs typeface="Apple Garmond MT"/>
              </a:rPr>
              <a:t>To be engaged in a course to me means that the </a:t>
            </a:r>
            <a:r>
              <a:rPr lang="en" sz="3200" b="1" dirty="0">
                <a:solidFill>
                  <a:schemeClr val="dk1"/>
                </a:solidFill>
                <a:latin typeface="Apple Garmond MT"/>
                <a:cs typeface="Apple Garmond MT"/>
              </a:rPr>
              <a:t>student </a:t>
            </a:r>
            <a:r>
              <a:rPr lang="en" sz="3200" dirty="0">
                <a:solidFill>
                  <a:schemeClr val="dk1"/>
                </a:solidFill>
                <a:latin typeface="Apple Garmond MT"/>
                <a:cs typeface="Apple Garmond MT"/>
              </a:rPr>
              <a:t>along with the </a:t>
            </a:r>
            <a:r>
              <a:rPr lang="en" sz="3200" b="1" dirty="0">
                <a:solidFill>
                  <a:schemeClr val="dk1"/>
                </a:solidFill>
                <a:latin typeface="Apple Garmond MT"/>
                <a:cs typeface="Apple Garmond MT"/>
              </a:rPr>
              <a:t>instructor</a:t>
            </a:r>
            <a:r>
              <a:rPr lang="en" sz="3200" dirty="0">
                <a:solidFill>
                  <a:schemeClr val="dk1"/>
                </a:solidFill>
                <a:latin typeface="Apple Garmond MT"/>
                <a:cs typeface="Apple Garmond MT"/>
              </a:rPr>
              <a:t>, are </a:t>
            </a:r>
            <a:r>
              <a:rPr lang="en" sz="3200" b="1" dirty="0">
                <a:solidFill>
                  <a:schemeClr val="dk1"/>
                </a:solidFill>
                <a:latin typeface="Apple Garmond MT"/>
                <a:cs typeface="Apple Garmond MT"/>
              </a:rPr>
              <a:t>proactive</a:t>
            </a:r>
            <a:r>
              <a:rPr lang="en" sz="3200" dirty="0">
                <a:solidFill>
                  <a:schemeClr val="dk1"/>
                </a:solidFill>
                <a:latin typeface="Apple Garmond MT"/>
                <a:cs typeface="Apple Garmond MT"/>
              </a:rPr>
              <a:t> in </a:t>
            </a:r>
            <a:r>
              <a:rPr lang="en" sz="3200" b="1" dirty="0">
                <a:solidFill>
                  <a:schemeClr val="dk1"/>
                </a:solidFill>
                <a:latin typeface="Apple Garmond MT"/>
                <a:cs typeface="Apple Garmond MT"/>
              </a:rPr>
              <a:t>discussions</a:t>
            </a:r>
            <a:r>
              <a:rPr lang="en" sz="3200" dirty="0">
                <a:solidFill>
                  <a:schemeClr val="dk1"/>
                </a:solidFill>
                <a:latin typeface="Apple Garmond MT"/>
                <a:cs typeface="Apple Garmond MT"/>
              </a:rPr>
              <a:t> and different types of </a:t>
            </a:r>
            <a:r>
              <a:rPr lang="en" sz="3200" b="1" dirty="0">
                <a:solidFill>
                  <a:schemeClr val="dk1"/>
                </a:solidFill>
                <a:latin typeface="Apple Garmond MT"/>
                <a:cs typeface="Apple Garmond MT"/>
              </a:rPr>
              <a:t>feedback</a:t>
            </a:r>
            <a:r>
              <a:rPr lang="en" sz="3200" dirty="0">
                <a:solidFill>
                  <a:schemeClr val="dk1"/>
                </a:solidFill>
                <a:latin typeface="Apple Garmond MT"/>
                <a:cs typeface="Apple Garmond MT"/>
              </a:rPr>
              <a:t>. The students should be </a:t>
            </a:r>
            <a:r>
              <a:rPr lang="en" sz="3200" b="1" dirty="0">
                <a:solidFill>
                  <a:schemeClr val="dk1"/>
                </a:solidFill>
                <a:latin typeface="Apple Garmond MT"/>
                <a:cs typeface="Apple Garmond MT"/>
              </a:rPr>
              <a:t>actively engaged</a:t>
            </a:r>
            <a:r>
              <a:rPr lang="en" sz="3200" dirty="0">
                <a:solidFill>
                  <a:schemeClr val="dk1"/>
                </a:solidFill>
                <a:latin typeface="Apple Garmond MT"/>
                <a:cs typeface="Apple Garmond MT"/>
              </a:rPr>
              <a:t> in the </a:t>
            </a:r>
            <a:r>
              <a:rPr lang="en" sz="3200" b="1" dirty="0">
                <a:solidFill>
                  <a:schemeClr val="dk1"/>
                </a:solidFill>
                <a:latin typeface="Apple Garmond MT"/>
                <a:cs typeface="Apple Garmond MT"/>
              </a:rPr>
              <a:t>discussions</a:t>
            </a:r>
            <a:r>
              <a:rPr lang="en" sz="3200" dirty="0">
                <a:solidFill>
                  <a:schemeClr val="dk1"/>
                </a:solidFill>
                <a:latin typeface="Apple Garmond MT"/>
                <a:cs typeface="Apple Garmond MT"/>
              </a:rPr>
              <a:t> to </a:t>
            </a:r>
            <a:r>
              <a:rPr lang="en" sz="3200" b="1" dirty="0">
                <a:solidFill>
                  <a:schemeClr val="dk1"/>
                </a:solidFill>
                <a:latin typeface="Apple Garmond MT"/>
                <a:cs typeface="Apple Garmond MT"/>
              </a:rPr>
              <a:t>learn from each other</a:t>
            </a:r>
            <a:r>
              <a:rPr lang="en" sz="3200" dirty="0">
                <a:solidFill>
                  <a:schemeClr val="dk1"/>
                </a:solidFill>
                <a:latin typeface="Apple Garmond MT"/>
                <a:cs typeface="Apple Garmond MT"/>
              </a:rPr>
              <a:t> and to </a:t>
            </a:r>
            <a:r>
              <a:rPr lang="en" sz="3200" b="1" dirty="0">
                <a:solidFill>
                  <a:schemeClr val="dk1"/>
                </a:solidFill>
                <a:latin typeface="Apple Garmond MT"/>
                <a:cs typeface="Apple Garmond MT"/>
              </a:rPr>
              <a:t>hear different opinions</a:t>
            </a:r>
            <a:r>
              <a:rPr lang="en" sz="3200" dirty="0">
                <a:solidFill>
                  <a:schemeClr val="dk1"/>
                </a:solidFill>
                <a:latin typeface="Apple Garmond MT"/>
                <a:cs typeface="Apple Garmond MT"/>
              </a:rPr>
              <a:t> from others.” </a:t>
            </a:r>
          </a:p>
          <a:p>
            <a:pPr marL="457200" lvl="1" indent="0">
              <a:buNone/>
            </a:pPr>
            <a:endParaRPr lang="en-US" dirty="0">
              <a:latin typeface="Apple Garmond MT"/>
              <a:cs typeface="Apple Garmond MT"/>
            </a:endParaRPr>
          </a:p>
        </p:txBody>
      </p:sp>
      <p:sp>
        <p:nvSpPr>
          <p:cNvPr id="5" name="Rectangle 4"/>
          <p:cNvSpPr/>
          <p:nvPr/>
        </p:nvSpPr>
        <p:spPr>
          <a:xfrm>
            <a:off x="838200" y="762000"/>
            <a:ext cx="7456225" cy="923330"/>
          </a:xfrm>
          <a:prstGeom prst="rect">
            <a:avLst/>
          </a:prstGeom>
          <a:noFill/>
          <a:ln>
            <a:noFill/>
          </a:ln>
        </p:spPr>
        <p:txBody>
          <a:bodyPr wrap="none" lIns="91440" tIns="45720" rIns="91440" bIns="45720">
            <a:spAutoFit/>
          </a:bodyPr>
          <a:lstStyle/>
          <a:p>
            <a:pPr algn="ctr"/>
            <a:r>
              <a:rPr lang="en-US" sz="5400" b="1" cap="none" spc="0" dirty="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latin typeface="Apple Garmond MT"/>
                <a:cs typeface="Apple Garmond MT"/>
              </a:rPr>
              <a:t>Quotes from Students </a:t>
            </a:r>
            <a:endParaRPr lang="en-US" sz="5400" b="1" cap="none" spc="0" dirty="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endParaRPr>
          </a:p>
        </p:txBody>
      </p:sp>
      <p:sp>
        <p:nvSpPr>
          <p:cNvPr id="4" name="Slide Number Placeholder 3"/>
          <p:cNvSpPr>
            <a:spLocks noGrp="1"/>
          </p:cNvSpPr>
          <p:nvPr>
            <p:ph type="sldNum" sz="quarter" idx="12"/>
          </p:nvPr>
        </p:nvSpPr>
        <p:spPr/>
        <p:txBody>
          <a:bodyPr/>
          <a:lstStyle/>
          <a:p>
            <a:pPr>
              <a:defRPr/>
            </a:pPr>
            <a:fld id="{07660563-3E54-4C91-9395-6E270D7CD758}" type="slidenum">
              <a:rPr lang="en-US" smtClean="0"/>
              <a:pPr>
                <a:defRPr/>
              </a:pPr>
              <a:t>4</a:t>
            </a:fld>
            <a:endParaRPr lang="en-US" dirty="0"/>
          </a:p>
        </p:txBody>
      </p:sp>
    </p:spTree>
    <p:extLst>
      <p:ext uri="{BB962C8B-B14F-4D97-AF65-F5344CB8AC3E}">
        <p14:creationId xmlns:p14="http://schemas.microsoft.com/office/powerpoint/2010/main" val="2032579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spcBef>
                <a:spcPts val="0"/>
              </a:spcBef>
              <a:buNone/>
            </a:pPr>
            <a:r>
              <a:rPr lang="en" sz="3200" dirty="0">
                <a:solidFill>
                  <a:schemeClr val="dk1"/>
                </a:solidFill>
                <a:latin typeface="Apple Garmond MT"/>
                <a:cs typeface="Apple Garmond MT"/>
              </a:rPr>
              <a:t>“</a:t>
            </a:r>
            <a:r>
              <a:rPr lang="en" sz="3200" b="1" dirty="0">
                <a:solidFill>
                  <a:schemeClr val="dk1"/>
                </a:solidFill>
                <a:latin typeface="Apple Garmond MT"/>
                <a:cs typeface="Apple Garmond MT"/>
              </a:rPr>
              <a:t>Interaction</a:t>
            </a:r>
            <a:r>
              <a:rPr lang="en" sz="3200" dirty="0">
                <a:solidFill>
                  <a:schemeClr val="dk1"/>
                </a:solidFill>
                <a:latin typeface="Apple Garmond MT"/>
                <a:cs typeface="Apple Garmond MT"/>
              </a:rPr>
              <a:t> between students and the professor as well as student to student. </a:t>
            </a:r>
            <a:br>
              <a:rPr lang="en" sz="3200" dirty="0">
                <a:solidFill>
                  <a:schemeClr val="dk1"/>
                </a:solidFill>
                <a:latin typeface="Apple Garmond MT"/>
                <a:cs typeface="Apple Garmond MT"/>
              </a:rPr>
            </a:br>
            <a:r>
              <a:rPr lang="en" sz="3200" dirty="0">
                <a:solidFill>
                  <a:schemeClr val="dk1"/>
                </a:solidFill>
                <a:latin typeface="Apple Garmond MT"/>
                <a:cs typeface="Apple Garmond MT"/>
              </a:rPr>
              <a:t>Student to student </a:t>
            </a:r>
            <a:r>
              <a:rPr lang="en" sz="3200" b="1" dirty="0">
                <a:solidFill>
                  <a:schemeClr val="dk1"/>
                </a:solidFill>
                <a:latin typeface="Apple Garmond MT"/>
                <a:cs typeface="Apple Garmond MT"/>
              </a:rPr>
              <a:t>helping each other out</a:t>
            </a:r>
            <a:r>
              <a:rPr lang="en" sz="3200" dirty="0">
                <a:solidFill>
                  <a:schemeClr val="dk1"/>
                </a:solidFill>
                <a:latin typeface="Apple Garmond MT"/>
                <a:cs typeface="Apple Garmond MT"/>
              </a:rPr>
              <a:t> and </a:t>
            </a:r>
            <a:r>
              <a:rPr lang="en" sz="3200" b="1" dirty="0">
                <a:solidFill>
                  <a:schemeClr val="dk1"/>
                </a:solidFill>
                <a:latin typeface="Apple Garmond MT"/>
                <a:cs typeface="Apple Garmond MT"/>
              </a:rPr>
              <a:t>engaging in problem-solving</a:t>
            </a:r>
            <a:r>
              <a:rPr lang="en" sz="3200" dirty="0">
                <a:solidFill>
                  <a:schemeClr val="dk1"/>
                </a:solidFill>
                <a:latin typeface="Apple Garmond MT"/>
                <a:cs typeface="Apple Garmond MT"/>
              </a:rPr>
              <a:t>. </a:t>
            </a:r>
            <a:br>
              <a:rPr lang="en" sz="3200" dirty="0">
                <a:solidFill>
                  <a:schemeClr val="dk1"/>
                </a:solidFill>
                <a:latin typeface="Apple Garmond MT"/>
                <a:cs typeface="Apple Garmond MT"/>
              </a:rPr>
            </a:br>
            <a:r>
              <a:rPr lang="en" sz="3200" dirty="0">
                <a:solidFill>
                  <a:schemeClr val="dk1"/>
                </a:solidFill>
                <a:latin typeface="Apple Garmond MT"/>
                <a:cs typeface="Apple Garmond MT"/>
              </a:rPr>
              <a:t>Also, </a:t>
            </a:r>
            <a:r>
              <a:rPr lang="en" sz="3200" b="1" dirty="0">
                <a:solidFill>
                  <a:schemeClr val="dk1"/>
                </a:solidFill>
                <a:latin typeface="Apple Garmond MT"/>
                <a:cs typeface="Apple Garmond MT"/>
              </a:rPr>
              <a:t>getting to know each other</a:t>
            </a:r>
            <a:r>
              <a:rPr lang="en" sz="3200" dirty="0">
                <a:solidFill>
                  <a:schemeClr val="dk1"/>
                </a:solidFill>
                <a:latin typeface="Apple Garmond MT"/>
                <a:cs typeface="Apple Garmond MT"/>
              </a:rPr>
              <a:t> as if we were in a real classroom situation.” </a:t>
            </a:r>
          </a:p>
          <a:p>
            <a:pPr>
              <a:spcBef>
                <a:spcPts val="0"/>
              </a:spcBef>
              <a:buNone/>
            </a:pPr>
            <a:endParaRPr lang="en" sz="1050" dirty="0">
              <a:solidFill>
                <a:schemeClr val="dk1"/>
              </a:solidFill>
              <a:latin typeface="Apple Garmond MT"/>
              <a:cs typeface="Apple Garmond MT"/>
            </a:endParaRPr>
          </a:p>
          <a:p>
            <a:endParaRPr lang="en-US" dirty="0">
              <a:latin typeface="Apple Garmond MT"/>
              <a:cs typeface="Apple Garmond MT"/>
            </a:endParaRPr>
          </a:p>
        </p:txBody>
      </p:sp>
      <p:sp>
        <p:nvSpPr>
          <p:cNvPr id="6" name="Rectangle 5"/>
          <p:cNvSpPr/>
          <p:nvPr/>
        </p:nvSpPr>
        <p:spPr>
          <a:xfrm>
            <a:off x="476081" y="914400"/>
            <a:ext cx="7532425" cy="923330"/>
          </a:xfrm>
          <a:prstGeom prst="rect">
            <a:avLst/>
          </a:prstGeom>
          <a:noFill/>
          <a:ln>
            <a:noFill/>
          </a:ln>
        </p:spPr>
        <p:txBody>
          <a:bodyPr wrap="square" lIns="91440" tIns="45720" rIns="91440" bIns="45720">
            <a:spAutoFit/>
          </a:bodyPr>
          <a:lstStyle/>
          <a:p>
            <a:pPr algn="ctr"/>
            <a:r>
              <a:rPr lang="en-US" sz="5400" b="1" cap="none" spc="0" dirty="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latin typeface="Apple Garmond MT"/>
                <a:cs typeface="Apple Garmond MT"/>
              </a:rPr>
              <a:t>Quotes from Students </a:t>
            </a:r>
            <a:endParaRPr lang="en-US" sz="5400" b="1" cap="none" spc="0" dirty="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endParaRPr>
          </a:p>
        </p:txBody>
      </p:sp>
      <p:sp>
        <p:nvSpPr>
          <p:cNvPr id="2" name="Slide Number Placeholder 1"/>
          <p:cNvSpPr>
            <a:spLocks noGrp="1"/>
          </p:cNvSpPr>
          <p:nvPr>
            <p:ph type="sldNum" sz="quarter" idx="12"/>
          </p:nvPr>
        </p:nvSpPr>
        <p:spPr/>
        <p:txBody>
          <a:bodyPr/>
          <a:lstStyle/>
          <a:p>
            <a:pPr>
              <a:defRPr/>
            </a:pPr>
            <a:fld id="{07660563-3E54-4C91-9395-6E270D7CD758}" type="slidenum">
              <a:rPr lang="en-US" smtClean="0"/>
              <a:pPr>
                <a:defRPr/>
              </a:pPr>
              <a:t>5</a:t>
            </a:fld>
            <a:endParaRPr lang="en-US" dirty="0"/>
          </a:p>
        </p:txBody>
      </p:sp>
    </p:spTree>
    <p:extLst>
      <p:ext uri="{BB962C8B-B14F-4D97-AF65-F5344CB8AC3E}">
        <p14:creationId xmlns:p14="http://schemas.microsoft.com/office/powerpoint/2010/main" val="2443103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latin typeface="Apple Garmond MT"/>
                <a:cs typeface="Apple Garmond MT"/>
              </a:rPr>
              <a:t>Quotes from Students </a:t>
            </a:r>
            <a:endParaRPr lang="en-US" b="1" dirty="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p:txBody>
          <a:bodyPr/>
          <a:lstStyle/>
          <a:p>
            <a:r>
              <a:rPr lang="en-US" dirty="0"/>
              <a:t>The degree of </a:t>
            </a:r>
            <a:r>
              <a:rPr lang="en-US" b="1" dirty="0"/>
              <a:t>attention, curiosity, interest</a:t>
            </a:r>
            <a:r>
              <a:rPr lang="en-US" dirty="0"/>
              <a:t>, </a:t>
            </a:r>
            <a:r>
              <a:rPr lang="en-US" b="1" dirty="0"/>
              <a:t>optimism, and passion </a:t>
            </a:r>
            <a:r>
              <a:rPr lang="en-US" dirty="0"/>
              <a:t>that students show when they are learning or being taught, which extends to the level of </a:t>
            </a:r>
            <a:r>
              <a:rPr lang="en-US" b="1" dirty="0"/>
              <a:t>motivation</a:t>
            </a:r>
            <a:r>
              <a:rPr lang="en-US" dirty="0"/>
              <a:t> they have to learn and progress in their education.</a:t>
            </a:r>
          </a:p>
        </p:txBody>
      </p:sp>
      <p:sp>
        <p:nvSpPr>
          <p:cNvPr id="4" name="Slide Number Placeholder 3"/>
          <p:cNvSpPr>
            <a:spLocks noGrp="1"/>
          </p:cNvSpPr>
          <p:nvPr>
            <p:ph type="sldNum" sz="quarter" idx="12"/>
          </p:nvPr>
        </p:nvSpPr>
        <p:spPr/>
        <p:txBody>
          <a:bodyPr/>
          <a:lstStyle/>
          <a:p>
            <a:pPr>
              <a:defRPr/>
            </a:pPr>
            <a:fld id="{07660563-3E54-4C91-9395-6E270D7CD758}" type="slidenum">
              <a:rPr lang="en-US" smtClean="0"/>
              <a:pPr>
                <a:defRPr/>
              </a:pPr>
              <a:t>6</a:t>
            </a:fld>
            <a:endParaRPr lang="en-US" dirty="0"/>
          </a:p>
        </p:txBody>
      </p:sp>
    </p:spTree>
    <p:extLst>
      <p:ext uri="{BB962C8B-B14F-4D97-AF65-F5344CB8AC3E}">
        <p14:creationId xmlns:p14="http://schemas.microsoft.com/office/powerpoint/2010/main" val="1557365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93DB0D-6879-4852-B30E-05D9BCF64AEA}"/>
              </a:ext>
            </a:extLst>
          </p:cNvPr>
          <p:cNvSpPr>
            <a:spLocks noGrp="1"/>
          </p:cNvSpPr>
          <p:nvPr>
            <p:ph type="title"/>
          </p:nvPr>
        </p:nvSpPr>
        <p:spPr/>
        <p:txBody>
          <a:bodyPr/>
          <a:lstStyle/>
          <a:p>
            <a:r>
              <a:rPr lang="en-US" dirty="0"/>
              <a:t>Student Quotes</a:t>
            </a:r>
          </a:p>
        </p:txBody>
      </p:sp>
      <p:sp>
        <p:nvSpPr>
          <p:cNvPr id="3" name="Content Placeholder 2">
            <a:extLst>
              <a:ext uri="{FF2B5EF4-FFF2-40B4-BE49-F238E27FC236}">
                <a16:creationId xmlns="" xmlns:a16="http://schemas.microsoft.com/office/drawing/2014/main" id="{9A7F310F-4E3A-4CFD-BF9A-EEFBF458FAB0}"/>
              </a:ext>
            </a:extLst>
          </p:cNvPr>
          <p:cNvSpPr>
            <a:spLocks noGrp="1"/>
          </p:cNvSpPr>
          <p:nvPr>
            <p:ph idx="1"/>
          </p:nvPr>
        </p:nvSpPr>
        <p:spPr/>
        <p:txBody>
          <a:bodyPr/>
          <a:lstStyle/>
          <a:p>
            <a:r>
              <a:rPr lang="en-US" dirty="0"/>
              <a:t>It is very important to me as an older adult learner to </a:t>
            </a:r>
            <a:r>
              <a:rPr lang="en-US" b="1" dirty="0"/>
              <a:t>be able to use the real world and life experiences </a:t>
            </a:r>
            <a:r>
              <a:rPr lang="en-US" dirty="0"/>
              <a:t>that I have and had to further my educational learning. Being taught using </a:t>
            </a:r>
            <a:r>
              <a:rPr lang="en-US" b="1" dirty="0"/>
              <a:t>real world experiences </a:t>
            </a:r>
            <a:r>
              <a:rPr lang="en-US" dirty="0"/>
              <a:t>plus the addition of </a:t>
            </a:r>
            <a:r>
              <a:rPr lang="en-US" b="1" dirty="0"/>
              <a:t>my own experiences </a:t>
            </a:r>
            <a:r>
              <a:rPr lang="en-US" dirty="0"/>
              <a:t>helps to keep me engaged and focused.</a:t>
            </a:r>
          </a:p>
        </p:txBody>
      </p:sp>
      <p:sp>
        <p:nvSpPr>
          <p:cNvPr id="4" name="Slide Number Placeholder 3">
            <a:extLst>
              <a:ext uri="{FF2B5EF4-FFF2-40B4-BE49-F238E27FC236}">
                <a16:creationId xmlns="" xmlns:a16="http://schemas.microsoft.com/office/drawing/2014/main" id="{DFBB7E9C-7D3C-4840-82A4-D7631CDB501B}"/>
              </a:ext>
            </a:extLst>
          </p:cNvPr>
          <p:cNvSpPr>
            <a:spLocks noGrp="1"/>
          </p:cNvSpPr>
          <p:nvPr>
            <p:ph type="sldNum" sz="quarter" idx="12"/>
          </p:nvPr>
        </p:nvSpPr>
        <p:spPr/>
        <p:txBody>
          <a:bodyPr/>
          <a:lstStyle/>
          <a:p>
            <a:pPr>
              <a:defRPr/>
            </a:pPr>
            <a:fld id="{07660563-3E54-4C91-9395-6E270D7CD758}" type="slidenum">
              <a:rPr lang="en-US" smtClean="0"/>
              <a:pPr>
                <a:defRPr/>
              </a:pPr>
              <a:t>7</a:t>
            </a:fld>
            <a:endParaRPr lang="en-US" dirty="0"/>
          </a:p>
        </p:txBody>
      </p:sp>
    </p:spTree>
    <p:extLst>
      <p:ext uri="{BB962C8B-B14F-4D97-AF65-F5344CB8AC3E}">
        <p14:creationId xmlns:p14="http://schemas.microsoft.com/office/powerpoint/2010/main" val="3359258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762000"/>
            <a:ext cx="6826451" cy="4525962"/>
          </a:xfrm>
        </p:spPr>
      </p:pic>
      <p:sp>
        <p:nvSpPr>
          <p:cNvPr id="4" name="Slide Number Placeholder 3"/>
          <p:cNvSpPr>
            <a:spLocks noGrp="1"/>
          </p:cNvSpPr>
          <p:nvPr>
            <p:ph type="sldNum" sz="quarter" idx="12"/>
          </p:nvPr>
        </p:nvSpPr>
        <p:spPr/>
        <p:txBody>
          <a:bodyPr/>
          <a:lstStyle/>
          <a:p>
            <a:pPr>
              <a:defRPr/>
            </a:pPr>
            <a:fld id="{07660563-3E54-4C91-9395-6E270D7CD758}" type="slidenum">
              <a:rPr lang="en-US" smtClean="0"/>
              <a:pPr>
                <a:defRPr/>
              </a:pPr>
              <a:t>8</a:t>
            </a:fld>
            <a:endParaRPr lang="en-US" dirty="0"/>
          </a:p>
        </p:txBody>
      </p:sp>
      <p:sp>
        <p:nvSpPr>
          <p:cNvPr id="7" name="TextBox 6"/>
          <p:cNvSpPr txBox="1"/>
          <p:nvPr/>
        </p:nvSpPr>
        <p:spPr>
          <a:xfrm>
            <a:off x="1213137" y="5366087"/>
            <a:ext cx="6533776" cy="1323439"/>
          </a:xfrm>
          <a:prstGeom prst="rect">
            <a:avLst/>
          </a:prstGeom>
          <a:noFill/>
        </p:spPr>
        <p:txBody>
          <a:bodyPr wrap="none" rtlCol="0">
            <a:spAutoFit/>
          </a:bodyPr>
          <a:lstStyle/>
          <a:p>
            <a:r>
              <a:rPr lang="en-US" sz="2000" dirty="0"/>
              <a:t>Does this course meet your definition of “engaged” learning?</a:t>
            </a:r>
          </a:p>
          <a:p>
            <a:endParaRPr lang="en-US" sz="2000" dirty="0"/>
          </a:p>
          <a:p>
            <a:r>
              <a:rPr lang="en-US" sz="2000" dirty="0"/>
              <a:t>Yes – 70.70%  251</a:t>
            </a:r>
          </a:p>
          <a:p>
            <a:r>
              <a:rPr lang="en-US" sz="2000" dirty="0"/>
              <a:t>No – 29.30%  104</a:t>
            </a:r>
          </a:p>
        </p:txBody>
      </p:sp>
    </p:spTree>
    <p:extLst>
      <p:ext uri="{BB962C8B-B14F-4D97-AF65-F5344CB8AC3E}">
        <p14:creationId xmlns:p14="http://schemas.microsoft.com/office/powerpoint/2010/main" val="3952633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lstStyle/>
          <a:p>
            <a:r>
              <a:rPr lang="en" sz="3600" b="1" dirty="0">
                <a:solidFill>
                  <a:srgbClr val="333399"/>
                </a:solidFill>
                <a:latin typeface="Apple Garmond MT"/>
                <a:cs typeface="Apple Garmond MT"/>
              </a:rPr>
              <a:t>What it Means to be Engaged</a:t>
            </a:r>
            <a:endParaRPr lang="en-US" sz="3600" dirty="0">
              <a:solidFill>
                <a:srgbClr val="333399"/>
              </a:solidFill>
              <a:latin typeface="Apple Garmond MT"/>
              <a:cs typeface="Apple Garmond MT"/>
            </a:endParaRPr>
          </a:p>
        </p:txBody>
      </p:sp>
      <p:sp>
        <p:nvSpPr>
          <p:cNvPr id="20" name="Up Arrow 19"/>
          <p:cNvSpPr/>
          <p:nvPr/>
        </p:nvSpPr>
        <p:spPr>
          <a:xfrm>
            <a:off x="7543800" y="1371600"/>
            <a:ext cx="1143000" cy="5029200"/>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3886200" y="2286000"/>
            <a:ext cx="2971800" cy="584776"/>
          </a:xfrm>
          <a:prstGeom prst="rect">
            <a:avLst/>
          </a:prstGeom>
        </p:spPr>
        <p:txBody>
          <a:bodyPr wrap="square">
            <a:spAutoFit/>
          </a:bodyPr>
          <a:lstStyle/>
          <a:p>
            <a:r>
              <a:rPr lang="en-US" dirty="0"/>
              <a:t> </a:t>
            </a:r>
            <a:endParaRPr lang="en-US" sz="2000" dirty="0"/>
          </a:p>
        </p:txBody>
      </p:sp>
      <p:graphicFrame>
        <p:nvGraphicFramePr>
          <p:cNvPr id="23" name="Table 22"/>
          <p:cNvGraphicFramePr>
            <a:graphicFrameLocks noGrp="1"/>
          </p:cNvGraphicFramePr>
          <p:nvPr>
            <p:extLst>
              <p:ext uri="{D42A27DB-BD31-4B8C-83A1-F6EECF244321}">
                <p14:modId xmlns:p14="http://schemas.microsoft.com/office/powerpoint/2010/main" val="3359800407"/>
              </p:ext>
            </p:extLst>
          </p:nvPr>
        </p:nvGraphicFramePr>
        <p:xfrm>
          <a:off x="1371600" y="1905001"/>
          <a:ext cx="6096000" cy="1903095"/>
        </p:xfrm>
        <a:graphic>
          <a:graphicData uri="http://schemas.openxmlformats.org/drawingml/2006/table">
            <a:tbl>
              <a:tblPr firstRow="1" bandRow="1">
                <a:tableStyleId>{21E4AEA4-8DFA-4A89-87EB-49C32662AFE0}</a:tableStyleId>
              </a:tblPr>
              <a:tblGrid>
                <a:gridCol w="2032000">
                  <a:extLst>
                    <a:ext uri="{9D8B030D-6E8A-4147-A177-3AD203B41FA5}">
                      <a16:colId xmlns="" xmlns:a16="http://schemas.microsoft.com/office/drawing/2014/main" val="20000"/>
                    </a:ext>
                  </a:extLst>
                </a:gridCol>
                <a:gridCol w="2032000">
                  <a:extLst>
                    <a:ext uri="{9D8B030D-6E8A-4147-A177-3AD203B41FA5}">
                      <a16:colId xmlns="" xmlns:a16="http://schemas.microsoft.com/office/drawing/2014/main" val="20001"/>
                    </a:ext>
                  </a:extLst>
                </a:gridCol>
                <a:gridCol w="2032000">
                  <a:extLst>
                    <a:ext uri="{9D8B030D-6E8A-4147-A177-3AD203B41FA5}">
                      <a16:colId xmlns="" xmlns:a16="http://schemas.microsoft.com/office/drawing/2014/main" val="20002"/>
                    </a:ext>
                  </a:extLst>
                </a:gridCol>
              </a:tblGrid>
              <a:tr h="7143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Interaction with: </a:t>
                      </a:r>
                    </a:p>
                    <a:p>
                      <a:endParaRPr lang="en-US" dirty="0"/>
                    </a:p>
                  </a:txBody>
                  <a:tcPr/>
                </a:tc>
                <a:tc>
                  <a:txBody>
                    <a:bodyPr/>
                    <a:lstStyle/>
                    <a:p>
                      <a:r>
                        <a:rPr lang="en-US" sz="1800" dirty="0"/>
                        <a:t>Real World Applications</a:t>
                      </a:r>
                      <a:endParaRPr lang="en-US" dirty="0"/>
                    </a:p>
                  </a:txBody>
                  <a:tcPr/>
                </a:tc>
                <a:tc>
                  <a:txBody>
                    <a:bodyPr/>
                    <a:lstStyle/>
                    <a:p>
                      <a:r>
                        <a:rPr lang="en-US" dirty="0"/>
                        <a:t>Faculty</a:t>
                      </a:r>
                      <a:endParaRPr lang="en-US" baseline="0" dirty="0"/>
                    </a:p>
                    <a:p>
                      <a:r>
                        <a:rPr lang="en-US" dirty="0"/>
                        <a:t>Development </a:t>
                      </a:r>
                    </a:p>
                  </a:txBody>
                  <a:tcPr/>
                </a:tc>
                <a:extLst>
                  <a:ext uri="{0D108BD9-81ED-4DB2-BD59-A6C34878D82A}">
                    <a16:rowId xmlns="" xmlns:a16="http://schemas.microsoft.com/office/drawing/2014/main" val="10000"/>
                  </a:ext>
                </a:extLst>
              </a:tr>
              <a:tr h="1114425">
                <a:tc>
                  <a:txBody>
                    <a:bodyPr/>
                    <a:lstStyle/>
                    <a:p>
                      <a:pPr marL="457200" indent="-457200">
                        <a:buFont typeface="Arial"/>
                        <a:buChar char="•"/>
                      </a:pPr>
                      <a:r>
                        <a:rPr lang="en-US" sz="1800" dirty="0"/>
                        <a:t>Peers</a:t>
                      </a:r>
                    </a:p>
                    <a:p>
                      <a:pPr marL="457200" indent="-457200">
                        <a:buFont typeface="Arial"/>
                        <a:buChar char="•"/>
                      </a:pPr>
                      <a:r>
                        <a:rPr lang="en-US" sz="1800" dirty="0"/>
                        <a:t>Instructor</a:t>
                      </a:r>
                    </a:p>
                    <a:p>
                      <a:pPr marL="457200" indent="-457200">
                        <a:buFont typeface="Arial"/>
                        <a:buChar char="•"/>
                      </a:pPr>
                      <a:r>
                        <a:rPr lang="en-US" sz="1800" dirty="0"/>
                        <a:t>Content</a:t>
                      </a:r>
                    </a:p>
                  </a:txBody>
                  <a:tcPr/>
                </a:tc>
                <a:tc>
                  <a:txBody>
                    <a:bodyPr/>
                    <a:lstStyle/>
                    <a:p>
                      <a:pPr marL="457200" indent="-457200">
                        <a:buFont typeface="Arial"/>
                        <a:buChar char="•"/>
                      </a:pPr>
                      <a:r>
                        <a:rPr lang="en-US" sz="1800" dirty="0"/>
                        <a:t>Content</a:t>
                      </a:r>
                    </a:p>
                    <a:p>
                      <a:pPr marL="457200" indent="-457200">
                        <a:buFont typeface="Arial"/>
                        <a:buChar char="•"/>
                      </a:pPr>
                      <a:r>
                        <a:rPr lang="en-US" sz="1800" dirty="0"/>
                        <a:t>Activities</a:t>
                      </a:r>
                    </a:p>
                    <a:p>
                      <a:pPr marL="457200" indent="-457200">
                        <a:buFont typeface="Arial"/>
                        <a:buChar char="•"/>
                      </a:pPr>
                      <a:r>
                        <a:rPr lang="en-US" sz="1800" dirty="0"/>
                        <a:t>Assignments</a:t>
                      </a:r>
                    </a:p>
                    <a:p>
                      <a:endParaRPr lang="en-US" dirty="0"/>
                    </a:p>
                  </a:txBody>
                  <a:tcPr/>
                </a:tc>
                <a:tc>
                  <a:txBody>
                    <a:bodyPr/>
                    <a:lstStyle/>
                    <a:p>
                      <a:pPr marL="285750" indent="-285750">
                        <a:buFont typeface="Arial"/>
                        <a:buChar char="•"/>
                      </a:pPr>
                      <a:r>
                        <a:rPr lang="en-US" baseline="0" dirty="0"/>
                        <a:t>Why it matters</a:t>
                      </a:r>
                    </a:p>
                    <a:p>
                      <a:pPr marL="285750" indent="-285750">
                        <a:buFont typeface="Arial"/>
                        <a:buChar char="•"/>
                      </a:pPr>
                      <a:r>
                        <a:rPr lang="en-US" baseline="0" dirty="0"/>
                        <a:t>How to engage</a:t>
                      </a:r>
                    </a:p>
                    <a:p>
                      <a:pPr marL="285750" indent="-285750">
                        <a:buFont typeface="Arial"/>
                        <a:buChar char="•"/>
                      </a:pPr>
                      <a:r>
                        <a:rPr lang="en-US" baseline="0" dirty="0"/>
                        <a:t>How to motivate</a:t>
                      </a:r>
                      <a:endParaRPr lang="en-US" dirty="0"/>
                    </a:p>
                  </a:txBody>
                  <a:tcPr/>
                </a:tc>
                <a:extLst>
                  <a:ext uri="{0D108BD9-81ED-4DB2-BD59-A6C34878D82A}">
                    <a16:rowId xmlns="" xmlns:a16="http://schemas.microsoft.com/office/drawing/2014/main" val="10001"/>
                  </a:ext>
                </a:extLst>
              </a:tr>
            </a:tbl>
          </a:graphicData>
        </a:graphic>
      </p:graphicFrame>
      <p:sp>
        <p:nvSpPr>
          <p:cNvPr id="25" name="TextBox 24"/>
          <p:cNvSpPr txBox="1"/>
          <p:nvPr/>
        </p:nvSpPr>
        <p:spPr>
          <a:xfrm>
            <a:off x="7924800" y="1600200"/>
            <a:ext cx="381000" cy="4401205"/>
          </a:xfrm>
          <a:prstGeom prst="rect">
            <a:avLst/>
          </a:prstGeom>
          <a:noFill/>
        </p:spPr>
        <p:txBody>
          <a:bodyPr wrap="square" rtlCol="0">
            <a:spAutoFit/>
          </a:bodyPr>
          <a:lstStyle/>
          <a:p>
            <a:r>
              <a:rPr lang="en-US" sz="2800" dirty="0">
                <a:solidFill>
                  <a:schemeClr val="bg1"/>
                </a:solidFill>
              </a:rPr>
              <a:t>Engagement</a:t>
            </a:r>
          </a:p>
        </p:txBody>
      </p:sp>
      <p:sp>
        <p:nvSpPr>
          <p:cNvPr id="3" name="Slide Number Placeholder 2"/>
          <p:cNvSpPr>
            <a:spLocks noGrp="1"/>
          </p:cNvSpPr>
          <p:nvPr>
            <p:ph type="sldNum" sz="quarter" idx="12"/>
          </p:nvPr>
        </p:nvSpPr>
        <p:spPr/>
        <p:txBody>
          <a:bodyPr/>
          <a:lstStyle/>
          <a:p>
            <a:pPr>
              <a:defRPr/>
            </a:pPr>
            <a:fld id="{07660563-3E54-4C91-9395-6E270D7CD758}" type="slidenum">
              <a:rPr lang="en-US" smtClean="0"/>
              <a:pPr>
                <a:defRPr/>
              </a:pPr>
              <a:t>9</a:t>
            </a:fld>
            <a:endParaRPr lang="en-US" dirty="0"/>
          </a:p>
        </p:txBody>
      </p:sp>
      <p:sp>
        <p:nvSpPr>
          <p:cNvPr id="6" name="TextBox 5"/>
          <p:cNvSpPr txBox="1"/>
          <p:nvPr/>
        </p:nvSpPr>
        <p:spPr>
          <a:xfrm>
            <a:off x="424915" y="4410404"/>
            <a:ext cx="1549104" cy="584775"/>
          </a:xfrm>
          <a:prstGeom prst="rect">
            <a:avLst/>
          </a:prstGeom>
          <a:noFill/>
        </p:spPr>
        <p:txBody>
          <a:bodyPr wrap="square" rtlCol="0">
            <a:spAutoFit/>
          </a:bodyPr>
          <a:lstStyle/>
          <a:p>
            <a:r>
              <a:rPr lang="en-US" dirty="0"/>
              <a:t>Interest</a:t>
            </a:r>
          </a:p>
        </p:txBody>
      </p:sp>
      <p:sp>
        <p:nvSpPr>
          <p:cNvPr id="7" name="TextBox 6"/>
          <p:cNvSpPr txBox="1"/>
          <p:nvPr/>
        </p:nvSpPr>
        <p:spPr>
          <a:xfrm>
            <a:off x="1524000" y="5103689"/>
            <a:ext cx="1870192" cy="584775"/>
          </a:xfrm>
          <a:prstGeom prst="rect">
            <a:avLst/>
          </a:prstGeom>
          <a:noFill/>
        </p:spPr>
        <p:txBody>
          <a:bodyPr wrap="none" rtlCol="0">
            <a:spAutoFit/>
          </a:bodyPr>
          <a:lstStyle/>
          <a:p>
            <a:r>
              <a:rPr lang="en-US" dirty="0"/>
              <a:t>Relevance</a:t>
            </a:r>
          </a:p>
        </p:txBody>
      </p:sp>
      <p:sp>
        <p:nvSpPr>
          <p:cNvPr id="8" name="TextBox 7"/>
          <p:cNvSpPr txBox="1"/>
          <p:nvPr/>
        </p:nvSpPr>
        <p:spPr>
          <a:xfrm>
            <a:off x="2654661" y="4410404"/>
            <a:ext cx="2833661" cy="584775"/>
          </a:xfrm>
          <a:prstGeom prst="rect">
            <a:avLst/>
          </a:prstGeom>
          <a:noFill/>
        </p:spPr>
        <p:txBody>
          <a:bodyPr wrap="none" rtlCol="0">
            <a:spAutoFit/>
          </a:bodyPr>
          <a:lstStyle/>
          <a:p>
            <a:r>
              <a:rPr lang="en-US" dirty="0"/>
              <a:t>Communication</a:t>
            </a:r>
          </a:p>
        </p:txBody>
      </p:sp>
      <p:sp>
        <p:nvSpPr>
          <p:cNvPr id="9" name="TextBox 8"/>
          <p:cNvSpPr txBox="1"/>
          <p:nvPr/>
        </p:nvSpPr>
        <p:spPr>
          <a:xfrm>
            <a:off x="4870834" y="5166034"/>
            <a:ext cx="2395399" cy="1077218"/>
          </a:xfrm>
          <a:prstGeom prst="rect">
            <a:avLst/>
          </a:prstGeom>
          <a:noFill/>
        </p:spPr>
        <p:txBody>
          <a:bodyPr wrap="none" rtlCol="0">
            <a:spAutoFit/>
          </a:bodyPr>
          <a:lstStyle/>
          <a:p>
            <a:r>
              <a:rPr lang="en-US" dirty="0"/>
              <a:t>Active</a:t>
            </a:r>
          </a:p>
          <a:p>
            <a:r>
              <a:rPr lang="en-US" dirty="0"/>
              <a:t> Participation</a:t>
            </a:r>
          </a:p>
        </p:txBody>
      </p:sp>
      <p:sp>
        <p:nvSpPr>
          <p:cNvPr id="10" name="TextBox 9"/>
          <p:cNvSpPr txBox="1"/>
          <p:nvPr/>
        </p:nvSpPr>
        <p:spPr>
          <a:xfrm>
            <a:off x="457200" y="5796975"/>
            <a:ext cx="1764009" cy="584775"/>
          </a:xfrm>
          <a:prstGeom prst="rect">
            <a:avLst/>
          </a:prstGeom>
          <a:noFill/>
        </p:spPr>
        <p:txBody>
          <a:bodyPr wrap="none" rtlCol="0">
            <a:spAutoFit/>
          </a:bodyPr>
          <a:lstStyle/>
          <a:p>
            <a:r>
              <a:rPr lang="en-US" dirty="0"/>
              <a:t>Feedback</a:t>
            </a:r>
          </a:p>
        </p:txBody>
      </p:sp>
      <p:sp>
        <p:nvSpPr>
          <p:cNvPr id="11" name="TextBox 10"/>
          <p:cNvSpPr txBox="1"/>
          <p:nvPr/>
        </p:nvSpPr>
        <p:spPr>
          <a:xfrm>
            <a:off x="2864567" y="5704643"/>
            <a:ext cx="2008307" cy="584775"/>
          </a:xfrm>
          <a:prstGeom prst="rect">
            <a:avLst/>
          </a:prstGeom>
          <a:noFill/>
        </p:spPr>
        <p:txBody>
          <a:bodyPr wrap="none" rtlCol="0">
            <a:spAutoFit/>
          </a:bodyPr>
          <a:lstStyle/>
          <a:p>
            <a:r>
              <a:rPr lang="en-US" dirty="0"/>
              <a:t>Interaction</a:t>
            </a:r>
          </a:p>
        </p:txBody>
      </p:sp>
    </p:spTree>
    <p:extLst>
      <p:ext uri="{BB962C8B-B14F-4D97-AF65-F5344CB8AC3E}">
        <p14:creationId xmlns:p14="http://schemas.microsoft.com/office/powerpoint/2010/main" val="290155559"/>
      </p:ext>
    </p:extLst>
  </p:cSld>
  <p:clrMapOvr>
    <a:masterClrMapping/>
  </p:clrMapOvr>
</p:sld>
</file>

<file path=ppt/theme/theme1.xml><?xml version="1.0" encoding="utf-8"?>
<a:theme xmlns:a="http://schemas.openxmlformats.org/drawingml/2006/main" name="Custom Design">
  <a:themeElements>
    <a:clrScheme name="Custom 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43299"/>
      </a:hlink>
      <a:folHlink>
        <a:srgbClr val="0101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19133</TotalTime>
  <Words>1293</Words>
  <Application>Microsoft Office PowerPoint</Application>
  <PresentationFormat>On-screen Show (4:3)</PresentationFormat>
  <Paragraphs>181</Paragraphs>
  <Slides>24</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Apple Garmond MT</vt:lpstr>
      <vt:lpstr>AppleGaramond Lt</vt:lpstr>
      <vt:lpstr>Arial</vt:lpstr>
      <vt:lpstr>Calibri</vt:lpstr>
      <vt:lpstr>Custom Design</vt:lpstr>
      <vt:lpstr>Student Engagement and Motivation</vt:lpstr>
      <vt:lpstr>What is your definition of student engagement?</vt:lpstr>
      <vt:lpstr>Students’ Definition of Engaged Learning </vt:lpstr>
      <vt:lpstr> </vt:lpstr>
      <vt:lpstr>PowerPoint Presentation</vt:lpstr>
      <vt:lpstr>Quotes from Students </vt:lpstr>
      <vt:lpstr>Student Quotes</vt:lpstr>
      <vt:lpstr>PowerPoint Presentation</vt:lpstr>
      <vt:lpstr>What it Means to be Engaged</vt:lpstr>
      <vt:lpstr>   How do you engage your online students in your course(s)? In terms of:  1. the design of the course content and activities  2. in the delivery of the course in terms of  teaching attitudes and behaviors  </vt:lpstr>
      <vt:lpstr>Student Engagement Survey</vt:lpstr>
      <vt:lpstr>Activities that predict engagement</vt:lpstr>
      <vt:lpstr>Instructor behaviors that predict engagement</vt:lpstr>
      <vt:lpstr>High-Impact Practices (HIPs)</vt:lpstr>
      <vt:lpstr>National Survey of Student Engagement (NSSE)</vt:lpstr>
      <vt:lpstr>Engagement = Motivation?</vt:lpstr>
      <vt:lpstr>PowerPoint Presentation</vt:lpstr>
      <vt:lpstr>Building Self-Efficacy</vt:lpstr>
      <vt:lpstr>PowerPoint Presentation</vt:lpstr>
      <vt:lpstr>PowerPoint Presentation</vt:lpstr>
      <vt:lpstr>Carrots and Sticks: The 7 Deadly Flaws</vt:lpstr>
      <vt:lpstr>Caveats</vt:lpstr>
      <vt:lpstr>PowerPoint Presentation</vt:lpstr>
      <vt:lpstr>Resources</vt:lpstr>
    </vt:vector>
  </TitlesOfParts>
  <Company>Outreach Marketing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Walsh</dc:creator>
  <cp:lastModifiedBy>Chantale Giguere</cp:lastModifiedBy>
  <cp:revision>348</cp:revision>
  <cp:lastPrinted>2005-06-20T12:22:07Z</cp:lastPrinted>
  <dcterms:created xsi:type="dcterms:W3CDTF">2005-01-06T21:58:55Z</dcterms:created>
  <dcterms:modified xsi:type="dcterms:W3CDTF">2018-06-05T13:36:42Z</dcterms:modified>
</cp:coreProperties>
</file>