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1" r:id="rId7"/>
    <p:sldId id="258" r:id="rId8"/>
    <p:sldId id="260" r:id="rId9"/>
    <p:sldId id="263" r:id="rId10"/>
    <p:sldId id="264"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1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AD4GQ-NGgNs" TargetMode="External"/><Relationship Id="rId2" Type="http://schemas.openxmlformats.org/officeDocument/2006/relationships/hyperlink" Target="https://www.youtube.com/watch?v=lODBVM802H8" TargetMode="External"/><Relationship Id="rId1" Type="http://schemas.openxmlformats.org/officeDocument/2006/relationships/slideLayout" Target="../slideLayouts/slideLayout2.xml"/><Relationship Id="rId6" Type="http://schemas.openxmlformats.org/officeDocument/2006/relationships/hyperlink" Target="https://www.youtube.com/watch?v=rrkfJ-HsPfA" TargetMode="External"/><Relationship Id="rId5" Type="http://schemas.openxmlformats.org/officeDocument/2006/relationships/hyperlink" Target="https://www.youtube.com/watch?v=k3bt_NT21DE" TargetMode="External"/><Relationship Id="rId4" Type="http://schemas.openxmlformats.org/officeDocument/2006/relationships/hyperlink" Target="https://www.youtube.com/watch?v=5P-TXxoWTS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anif_Abdurraqib"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hayatlife.com/ramadan-2021/hanif-abdurraqib/"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484" y="1154983"/>
            <a:ext cx="8633188" cy="1470025"/>
          </a:xfrm>
          <a:ln>
            <a:solidFill>
              <a:schemeClr val="tx1"/>
            </a:solidFill>
          </a:ln>
        </p:spPr>
        <p:txBody>
          <a:bodyPr/>
          <a:lstStyle/>
          <a:p>
            <a:r>
              <a:rPr lang="en-US" i="1" dirty="0"/>
              <a:t>Soul Train</a:t>
            </a:r>
            <a:r>
              <a:rPr lang="en-US" dirty="0"/>
              <a:t>, “the line”, and black performance in America</a:t>
            </a:r>
          </a:p>
        </p:txBody>
      </p:sp>
      <p:sp>
        <p:nvSpPr>
          <p:cNvPr id="3" name="Subtitle 2"/>
          <p:cNvSpPr>
            <a:spLocks noGrp="1"/>
          </p:cNvSpPr>
          <p:nvPr>
            <p:ph type="subTitle" idx="1"/>
          </p:nvPr>
        </p:nvSpPr>
        <p:spPr/>
        <p:txBody>
          <a:bodyPr/>
          <a:lstStyle/>
          <a:p>
            <a:r>
              <a:rPr lang="en-US" dirty="0" err="1"/>
              <a:t>Hanif</a:t>
            </a:r>
            <a:r>
              <a:rPr lang="en-US" dirty="0"/>
              <a:t> </a:t>
            </a:r>
            <a:r>
              <a:rPr lang="en-US" dirty="0" err="1"/>
              <a:t>Abdurraqib</a:t>
            </a:r>
            <a:endParaRPr lang="en-US" dirty="0"/>
          </a:p>
        </p:txBody>
      </p:sp>
    </p:spTree>
    <p:extLst>
      <p:ext uri="{BB962C8B-B14F-4D97-AF65-F5344CB8AC3E}">
        <p14:creationId xmlns:p14="http://schemas.microsoft.com/office/powerpoint/2010/main" val="2109172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Soul Train</a:t>
            </a:r>
          </a:p>
        </p:txBody>
      </p:sp>
      <p:sp>
        <p:nvSpPr>
          <p:cNvPr id="3" name="Content Placeholder 2"/>
          <p:cNvSpPr>
            <a:spLocks noGrp="1"/>
          </p:cNvSpPr>
          <p:nvPr>
            <p:ph idx="1"/>
          </p:nvPr>
        </p:nvSpPr>
        <p:spPr>
          <a:xfrm>
            <a:off x="457200" y="1600200"/>
            <a:ext cx="8229600" cy="5025442"/>
          </a:xfrm>
        </p:spPr>
        <p:txBody>
          <a:bodyPr>
            <a:normAutofit fontScale="85000" lnSpcReduction="20000"/>
          </a:bodyPr>
          <a:lstStyle/>
          <a:p>
            <a:r>
              <a:rPr lang="en-US" dirty="0">
                <a:hlinkClick r:id="rId2"/>
              </a:rPr>
              <a:t>https://www.youtube.com/watch?v=lODBVM802H8</a:t>
            </a:r>
            <a:r>
              <a:rPr lang="en-US" dirty="0"/>
              <a:t> (general)</a:t>
            </a:r>
          </a:p>
          <a:p>
            <a:r>
              <a:rPr lang="en-US" dirty="0">
                <a:hlinkClick r:id="rId3"/>
              </a:rPr>
              <a:t>https://www.youtube.com/watch?v=AD4GQ-NGgNs</a:t>
            </a:r>
            <a:r>
              <a:rPr lang="en-US" dirty="0"/>
              <a:t> (beat it)</a:t>
            </a:r>
          </a:p>
          <a:p>
            <a:r>
              <a:rPr lang="en-US" dirty="0">
                <a:hlinkClick r:id="rId4"/>
              </a:rPr>
              <a:t>https://www.youtube.com/watch?v=5P-TXxoWTSE</a:t>
            </a:r>
            <a:r>
              <a:rPr lang="en-US" dirty="0"/>
              <a:t> (don’t stop </a:t>
            </a:r>
            <a:r>
              <a:rPr lang="en-US" dirty="0" err="1"/>
              <a:t>til</a:t>
            </a:r>
            <a:r>
              <a:rPr lang="en-US" dirty="0"/>
              <a:t> you get enough)</a:t>
            </a:r>
          </a:p>
          <a:p>
            <a:r>
              <a:rPr lang="en-US" dirty="0">
                <a:hlinkClick r:id="rId5"/>
              </a:rPr>
              <a:t>https://www.youtube.com/watch?v=k3bt_NT21DE</a:t>
            </a:r>
            <a:r>
              <a:rPr lang="en-US" dirty="0"/>
              <a:t> (Rosie Perez compilation)</a:t>
            </a:r>
          </a:p>
          <a:p>
            <a:r>
              <a:rPr lang="en-US" dirty="0">
                <a:hlinkClick r:id="rId6"/>
              </a:rPr>
              <a:t>https://www.youtube.com/watch?v=rrkfJ-HsPfA</a:t>
            </a:r>
            <a:r>
              <a:rPr lang="en-US" dirty="0"/>
              <a:t> (for cultural continuity, Rosie Perez’s dance sequence to Public Enemy’s “Fight the Power,” in the opening credits of Spike Lee’s groundbreaking </a:t>
            </a:r>
            <a:r>
              <a:rPr lang="en-US" i="1" dirty="0"/>
              <a:t>Do The Right Thing</a:t>
            </a:r>
            <a:r>
              <a:rPr lang="en-US" dirty="0"/>
              <a:t> (1989))</a:t>
            </a:r>
          </a:p>
          <a:p>
            <a:endParaRPr lang="en-US" dirty="0"/>
          </a:p>
        </p:txBody>
      </p:sp>
    </p:spTree>
    <p:extLst>
      <p:ext uri="{BB962C8B-B14F-4D97-AF65-F5344CB8AC3E}">
        <p14:creationId xmlns:p14="http://schemas.microsoft.com/office/powerpoint/2010/main" val="155859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80B4FB6-F34F-48EA-85E2-A76371183DF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439231" y="204246"/>
            <a:ext cx="6217802" cy="41404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310105" y="4892842"/>
            <a:ext cx="6483685" cy="1200329"/>
          </a:xfrm>
          <a:prstGeom prst="rect">
            <a:avLst/>
          </a:prstGeom>
          <a:noFill/>
        </p:spPr>
        <p:txBody>
          <a:bodyPr wrap="square" rtlCol="0">
            <a:spAutoFit/>
          </a:bodyPr>
          <a:lstStyle/>
          <a:p>
            <a:r>
              <a:rPr lang="en-US" dirty="0" err="1"/>
              <a:t>Hanif</a:t>
            </a:r>
            <a:r>
              <a:rPr lang="en-US" dirty="0"/>
              <a:t> </a:t>
            </a:r>
            <a:r>
              <a:rPr lang="en-US" dirty="0" err="1"/>
              <a:t>Abdurraqib</a:t>
            </a:r>
            <a:r>
              <a:rPr lang="en-US" dirty="0"/>
              <a:t> is an American poet, essayist, and cultural critic. He is the author of numerous poetry and essay collections. He was awarded the Andrew Carnegie Medal for </a:t>
            </a:r>
            <a:r>
              <a:rPr lang="en-US" dirty="0" err="1"/>
              <a:t>Excellencw</a:t>
            </a:r>
            <a:r>
              <a:rPr lang="en-US" dirty="0"/>
              <a:t> in 2022 and won the MacArthur Genius Award in 2021. </a:t>
            </a:r>
          </a:p>
        </p:txBody>
      </p:sp>
    </p:spTree>
    <p:extLst>
      <p:ext uri="{BB962C8B-B14F-4D97-AF65-F5344CB8AC3E}">
        <p14:creationId xmlns:p14="http://schemas.microsoft.com/office/powerpoint/2010/main" val="3242119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47D8FD6-0C60-4C12-97AC-5FD27960D2EB}"/>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90416" y="74246"/>
            <a:ext cx="8993763" cy="5041783"/>
          </a:xfrm>
          <a:prstGeom prst="rect">
            <a:avLst/>
          </a:prstGeom>
          <a:ln w="88900" cap="sq" cmpd="thickThin">
            <a:solidFill>
              <a:srgbClr val="000000"/>
            </a:solidFill>
            <a:prstDash val="solid"/>
            <a:miter lim="800000"/>
          </a:ln>
          <a:effectLst>
            <a:innerShdw blurRad="76200">
              <a:srgbClr val="000000"/>
            </a:innerShdw>
          </a:effectLst>
        </p:spPr>
      </p:pic>
      <p:sp>
        <p:nvSpPr>
          <p:cNvPr id="8" name="TextBox 7">
            <a:extLst>
              <a:ext uri="{FF2B5EF4-FFF2-40B4-BE49-F238E27FC236}">
                <a16:creationId xmlns:a16="http://schemas.microsoft.com/office/drawing/2014/main" id="{8BC74FB7-E9EC-4206-898E-08C47BDA374A}"/>
              </a:ext>
            </a:extLst>
          </p:cNvPr>
          <p:cNvSpPr txBox="1"/>
          <p:nvPr/>
        </p:nvSpPr>
        <p:spPr>
          <a:xfrm>
            <a:off x="478598" y="5210033"/>
            <a:ext cx="8209813" cy="1477328"/>
          </a:xfrm>
          <a:prstGeom prst="rect">
            <a:avLst/>
          </a:prstGeom>
          <a:solidFill>
            <a:schemeClr val="bg1"/>
          </a:solidFill>
        </p:spPr>
        <p:txBody>
          <a:bodyPr wrap="square" rtlCol="0">
            <a:spAutoFit/>
          </a:bodyPr>
          <a:lstStyle/>
          <a:p>
            <a:pPr algn="ctr"/>
            <a:endParaRPr lang="en-US" dirty="0">
              <a:latin typeface="Arial Black" panose="020B0A04020102020204" pitchFamily="34" charset="0"/>
            </a:endParaRPr>
          </a:p>
          <a:p>
            <a:pPr algn="ctr"/>
            <a:r>
              <a:rPr lang="en-US" b="1" dirty="0">
                <a:latin typeface="Arial Black" panose="020B0A04020102020204" pitchFamily="34" charset="0"/>
              </a:rPr>
              <a:t>What does </a:t>
            </a:r>
            <a:r>
              <a:rPr lang="en-US" b="1" dirty="0" err="1">
                <a:latin typeface="Arial Black" panose="020B0A04020102020204" pitchFamily="34" charset="0"/>
              </a:rPr>
              <a:t>Hanif</a:t>
            </a:r>
            <a:r>
              <a:rPr lang="en-US" b="1" dirty="0">
                <a:latin typeface="Arial Black" panose="020B0A04020102020204" pitchFamily="34" charset="0"/>
              </a:rPr>
              <a:t> </a:t>
            </a:r>
            <a:r>
              <a:rPr lang="en-US" b="1" dirty="0" err="1">
                <a:latin typeface="Arial Black" panose="020B0A04020102020204" pitchFamily="34" charset="0"/>
              </a:rPr>
              <a:t>Abdurraqib</a:t>
            </a:r>
            <a:r>
              <a:rPr lang="en-US" b="1" dirty="0">
                <a:latin typeface="Arial Black" panose="020B0A04020102020204" pitchFamily="34" charset="0"/>
              </a:rPr>
              <a:t> mean when he writes: “Everyone putting on different masks for different worlds and calling it freedom” (pg. 91?)</a:t>
            </a:r>
            <a:endParaRPr lang="en-US" dirty="0">
              <a:latin typeface="Arial Black" panose="020B0A04020102020204" pitchFamily="34" charset="0"/>
            </a:endParaRPr>
          </a:p>
          <a:p>
            <a:pPr algn="ctr"/>
            <a:endParaRPr lang="en-US" dirty="0">
              <a:latin typeface="Arial Black" panose="020B0A04020102020204" pitchFamily="34" charset="0"/>
            </a:endParaRPr>
          </a:p>
        </p:txBody>
      </p:sp>
    </p:spTree>
    <p:extLst>
      <p:ext uri="{BB962C8B-B14F-4D97-AF65-F5344CB8AC3E}">
        <p14:creationId xmlns:p14="http://schemas.microsoft.com/office/powerpoint/2010/main" val="3626934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5AE774-F9F3-4E3B-AC46-6392BA1A8197}"/>
              </a:ext>
            </a:extLst>
          </p:cNvPr>
          <p:cNvSpPr txBox="1"/>
          <p:nvPr/>
        </p:nvSpPr>
        <p:spPr>
          <a:xfrm>
            <a:off x="5962316" y="532439"/>
            <a:ext cx="3034632" cy="1323439"/>
          </a:xfrm>
          <a:prstGeom prst="rect">
            <a:avLst/>
          </a:prstGeom>
          <a:solidFill>
            <a:schemeClr val="tx1"/>
          </a:solidFill>
        </p:spPr>
        <p:txBody>
          <a:bodyPr wrap="square" rtlCol="0">
            <a:spAutoFit/>
          </a:bodyPr>
          <a:lstStyle/>
          <a:p>
            <a:pPr algn="ctr"/>
            <a:r>
              <a:rPr lang="en-US" sz="2000" dirty="0">
                <a:solidFill>
                  <a:schemeClr val="bg1"/>
                </a:solidFill>
                <a:latin typeface="Arial Black" panose="020B0A04020102020204" pitchFamily="34" charset="0"/>
              </a:rPr>
              <a:t>Read excerpts from </a:t>
            </a:r>
            <a:r>
              <a:rPr lang="en-US" sz="2000" b="1" i="1" dirty="0">
                <a:solidFill>
                  <a:schemeClr val="bg1"/>
                </a:solidFill>
                <a:latin typeface="Arial Black" panose="020B0A04020102020204" pitchFamily="34" charset="0"/>
              </a:rPr>
              <a:t>A Little Devil In America:</a:t>
            </a:r>
          </a:p>
          <a:p>
            <a:pPr algn="ctr"/>
            <a:r>
              <a:rPr lang="en-US" sz="2000" b="1" dirty="0">
                <a:solidFill>
                  <a:schemeClr val="bg1"/>
                </a:solidFill>
                <a:latin typeface="Arial Black" panose="020B0A04020102020204" pitchFamily="34" charset="0"/>
              </a:rPr>
              <a:t>pgs. 89-91</a:t>
            </a:r>
            <a:endParaRPr lang="en-US" sz="2000" dirty="0">
              <a:solidFill>
                <a:schemeClr val="bg1"/>
              </a:solidFill>
              <a:latin typeface="Arial Black" panose="020B0A04020102020204" pitchFamily="34" charset="0"/>
            </a:endParaRPr>
          </a:p>
        </p:txBody>
      </p:sp>
      <p:pic>
        <p:nvPicPr>
          <p:cNvPr id="4" name="Picture 3">
            <a:extLst>
              <a:ext uri="{FF2B5EF4-FFF2-40B4-BE49-F238E27FC236}">
                <a16:creationId xmlns:a16="http://schemas.microsoft.com/office/drawing/2014/main" id="{F0D4C398-05DE-4B9B-A585-52B29D7A4D9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13656" y="532439"/>
            <a:ext cx="5532802" cy="553280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p:cNvSpPr txBox="1"/>
          <p:nvPr/>
        </p:nvSpPr>
        <p:spPr>
          <a:xfrm>
            <a:off x="5962316" y="1985181"/>
            <a:ext cx="3034632" cy="4401205"/>
          </a:xfrm>
          <a:prstGeom prst="rect">
            <a:avLst/>
          </a:prstGeom>
          <a:noFill/>
        </p:spPr>
        <p:txBody>
          <a:bodyPr wrap="square" rtlCol="0">
            <a:spAutoFit/>
          </a:bodyPr>
          <a:lstStyle/>
          <a:p>
            <a:pPr marL="285750" indent="-285750">
              <a:buFont typeface="Arial"/>
              <a:buChar char="•"/>
            </a:pPr>
            <a:r>
              <a:rPr lang="en-US" sz="2000" dirty="0"/>
              <a:t>What does </a:t>
            </a:r>
            <a:r>
              <a:rPr lang="en-US" sz="2000" dirty="0" err="1"/>
              <a:t>Abdurraqib</a:t>
            </a:r>
            <a:r>
              <a:rPr lang="en-US" sz="2000" dirty="0"/>
              <a:t> mean when he writes: “[jazz] was a bridge bringing [his father] back to a more familiar self” (89)?</a:t>
            </a:r>
          </a:p>
          <a:p>
            <a:pPr marL="285750" indent="-285750">
              <a:buFont typeface="Arial"/>
              <a:buChar char="•"/>
            </a:pPr>
            <a:r>
              <a:rPr lang="en-US" sz="2000" dirty="0"/>
              <a:t>What is code-switching </a:t>
            </a:r>
            <a:r>
              <a:rPr lang="en-US" sz="2000" i="1" dirty="0"/>
              <a:t>generally</a:t>
            </a:r>
            <a:r>
              <a:rPr lang="en-US" sz="2000" dirty="0"/>
              <a:t> (specifically described as “talking white” in the text)?</a:t>
            </a:r>
          </a:p>
          <a:p>
            <a:pPr marL="285750" indent="-285750">
              <a:buFont typeface="Arial"/>
              <a:buChar char="•"/>
            </a:pPr>
            <a:r>
              <a:rPr lang="en-US" sz="2000" dirty="0"/>
              <a:t>According to </a:t>
            </a:r>
            <a:r>
              <a:rPr lang="en-US" sz="2000" dirty="0" err="1"/>
              <a:t>Abdurraqib</a:t>
            </a:r>
            <a:r>
              <a:rPr lang="en-US" sz="2000" dirty="0"/>
              <a:t>, is code-switching good, bad, or both? </a:t>
            </a:r>
          </a:p>
        </p:txBody>
      </p:sp>
    </p:spTree>
    <p:extLst>
      <p:ext uri="{BB962C8B-B14F-4D97-AF65-F5344CB8AC3E}">
        <p14:creationId xmlns:p14="http://schemas.microsoft.com/office/powerpoint/2010/main" val="69259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1" nodeType="clickEffect">
                                  <p:stCondLst>
                                    <p:cond delay="0"/>
                                  </p:stCondLst>
                                  <p:childTnLst>
                                    <p:animEffect transition="out" filter="fade">
                                      <p:cBhvr>
                                        <p:cTn id="11" dur="1000"/>
                                        <p:tgtEl>
                                          <p:spTgt spid="2"/>
                                        </p:tgtEl>
                                      </p:cBhvr>
                                    </p:animEffect>
                                    <p:anim calcmode="lin" valueType="num">
                                      <p:cBhvr>
                                        <p:cTn id="12" dur="1000"/>
                                        <p:tgtEl>
                                          <p:spTgt spid="2"/>
                                        </p:tgtEl>
                                        <p:attrNameLst>
                                          <p:attrName>ppt_x</p:attrName>
                                        </p:attrNameLst>
                                      </p:cBhvr>
                                      <p:tavLst>
                                        <p:tav tm="0">
                                          <p:val>
                                            <p:strVal val="ppt_x"/>
                                          </p:val>
                                        </p:tav>
                                        <p:tav tm="100000">
                                          <p:val>
                                            <p:strVal val="ppt_x"/>
                                          </p:val>
                                        </p:tav>
                                      </p:tavLst>
                                    </p:anim>
                                    <p:anim calcmode="lin" valueType="num">
                                      <p:cBhvr>
                                        <p:cTn id="13" dur="1000"/>
                                        <p:tgtEl>
                                          <p:spTgt spid="2"/>
                                        </p:tgtEl>
                                        <p:attrNameLst>
                                          <p:attrName>ppt_y</p:attrName>
                                        </p:attrNameLst>
                                      </p:cBhvr>
                                      <p:tavLst>
                                        <p:tav tm="0">
                                          <p:val>
                                            <p:strVal val="ppt_y"/>
                                          </p:val>
                                        </p:tav>
                                        <p:tav tm="100000">
                                          <p:val>
                                            <p:strVal val="ppt_y+.1"/>
                                          </p:val>
                                        </p:tav>
                                      </p:tavLst>
                                    </p:anim>
                                    <p:set>
                                      <p:cBhvr>
                                        <p:cTn id="1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In small groups, answer the following question. Hand in your answers at the end of class. (40 marks)</a:t>
            </a:r>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dirty="0"/>
              <a:t>What are the examples of the ways that the mainstream circulation of Black bodies perpetuates community and joy? (10 marks)</a:t>
            </a:r>
            <a:endParaRPr lang="en-CA" dirty="0"/>
          </a:p>
          <a:p>
            <a:pPr marL="514350" lvl="0" indent="-514350">
              <a:buFont typeface="+mj-lt"/>
              <a:buAutoNum type="arabicPeriod"/>
            </a:pPr>
            <a:r>
              <a:rPr lang="en-US" dirty="0"/>
              <a:t>What are some of the ways that “watching” </a:t>
            </a:r>
            <a:r>
              <a:rPr lang="en-US" dirty="0" err="1"/>
              <a:t>racialized</a:t>
            </a:r>
            <a:r>
              <a:rPr lang="en-US" dirty="0"/>
              <a:t> peoples contributes to our understanding of race? (10 marks)</a:t>
            </a:r>
            <a:endParaRPr lang="en-CA" dirty="0"/>
          </a:p>
          <a:p>
            <a:pPr marL="514350" lvl="0" indent="-514350">
              <a:buFont typeface="+mj-lt"/>
              <a:buAutoNum type="arabicPeriod"/>
            </a:pPr>
            <a:r>
              <a:rPr lang="en-US" dirty="0"/>
              <a:t>Do you think visual images and videos can create or change “fixed ideas”? (10 marks)</a:t>
            </a:r>
            <a:endParaRPr lang="en-CA" dirty="0"/>
          </a:p>
          <a:p>
            <a:pPr marL="514350" lvl="0" indent="-514350">
              <a:buFont typeface="+mj-lt"/>
              <a:buAutoNum type="arabicPeriod"/>
            </a:pPr>
            <a:r>
              <a:rPr lang="en-US" dirty="0"/>
              <a:t>What does the wide consumption of </a:t>
            </a:r>
            <a:r>
              <a:rPr lang="en-US" i="1" dirty="0"/>
              <a:t>Soul Train </a:t>
            </a:r>
            <a:r>
              <a:rPr lang="en-US" dirty="0"/>
              <a:t>episodes do to our fixed ideas about the black community? (10 marks)</a:t>
            </a:r>
            <a:endParaRPr lang="en-CA" dirty="0"/>
          </a:p>
          <a:p>
            <a:endParaRPr lang="en-US" dirty="0">
              <a:solidFill>
                <a:srgbClr val="FFFFFF"/>
              </a:solidFill>
            </a:endParaRPr>
          </a:p>
        </p:txBody>
      </p:sp>
    </p:spTree>
    <p:extLst>
      <p:ext uri="{BB962C8B-B14F-4D97-AF65-F5344CB8AC3E}">
        <p14:creationId xmlns:p14="http://schemas.microsoft.com/office/powerpoint/2010/main" val="3713730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31" y="5255679"/>
            <a:ext cx="8686800" cy="1443581"/>
          </a:xfrm>
        </p:spPr>
        <p:txBody>
          <a:bodyPr>
            <a:noAutofit/>
          </a:bodyPr>
          <a:lstStyle/>
          <a:p>
            <a:r>
              <a:rPr lang="en-US" sz="3200" dirty="0">
                <a:solidFill>
                  <a:srgbClr val="FF0000"/>
                </a:solidFill>
              </a:rPr>
              <a:t>Should the image of Emmett Till’s brutalized body come with a content warning?</a:t>
            </a:r>
            <a:br>
              <a:rPr lang="en-US" sz="3200" dirty="0">
                <a:solidFill>
                  <a:srgbClr val="FF0000"/>
                </a:solidFill>
              </a:rPr>
            </a:br>
            <a:r>
              <a:rPr lang="en-US" sz="3200" dirty="0">
                <a:solidFill>
                  <a:srgbClr val="FF0000"/>
                </a:solidFill>
              </a:rPr>
              <a:t>What should the content warning say?</a:t>
            </a:r>
          </a:p>
        </p:txBody>
      </p:sp>
      <p:sp>
        <p:nvSpPr>
          <p:cNvPr id="3" name="Content Placeholder 2"/>
          <p:cNvSpPr>
            <a:spLocks noGrp="1"/>
          </p:cNvSpPr>
          <p:nvPr>
            <p:ph idx="1"/>
          </p:nvPr>
        </p:nvSpPr>
        <p:spPr>
          <a:xfrm>
            <a:off x="162677" y="196943"/>
            <a:ext cx="8686800" cy="5025442"/>
          </a:xfrm>
        </p:spPr>
        <p:txBody>
          <a:bodyPr>
            <a:normAutofit fontScale="85000" lnSpcReduction="10000"/>
          </a:bodyPr>
          <a:lstStyle/>
          <a:p>
            <a:pPr marL="0" indent="0">
              <a:buNone/>
            </a:pPr>
            <a:r>
              <a:rPr lang="en-US" dirty="0">
                <a:solidFill>
                  <a:srgbClr val="FFFFFF"/>
                </a:solidFill>
              </a:rPr>
              <a:t>EMMETT LOUIS TILL (July 25, 1941 to August 28, 1955) was a 14 year old African American boy who was abducted, tortured and lynched in Mississippi in 1955, after being accused of offending a white woman. Despite the barbarism of his illegal murder, his killers were acquitted. Till’s mother, Mamie Till Bradley, decided to keep her son’s coffin open during the funeral to expose the world to her son’s mutilated body. Images of Emmett Till’s body were seen across the U.S. through newspaper coverage. Much like George Floyd’s murder catalyzed renewed support for and anti-racist and anti-police brutality activism in recent times, Till’s murder ushered in a new and historically significant phase in the civil rights movement. </a:t>
            </a:r>
          </a:p>
        </p:txBody>
      </p:sp>
    </p:spTree>
    <p:extLst>
      <p:ext uri="{BB962C8B-B14F-4D97-AF65-F5344CB8AC3E}">
        <p14:creationId xmlns:p14="http://schemas.microsoft.com/office/powerpoint/2010/main" val="16761565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BEC438ED757447A57579AC5E5F1F0C" ma:contentTypeVersion="14" ma:contentTypeDescription="Create a new document." ma:contentTypeScope="" ma:versionID="66da6748fd8efad8d4f170df4133a329">
  <xsd:schema xmlns:xsd="http://www.w3.org/2001/XMLSchema" xmlns:xs="http://www.w3.org/2001/XMLSchema" xmlns:p="http://schemas.microsoft.com/office/2006/metadata/properties" xmlns:ns3="d1994694-7c99-4c82-a9b8-e1354ba12f8b" xmlns:ns4="fd79ccea-c56a-4b5a-a863-7af2507e7d95" targetNamespace="http://schemas.microsoft.com/office/2006/metadata/properties" ma:root="true" ma:fieldsID="4f291d82b650356767b0f1c6f4d2ef30" ns3:_="" ns4:_="">
    <xsd:import namespace="d1994694-7c99-4c82-a9b8-e1354ba12f8b"/>
    <xsd:import namespace="fd79ccea-c56a-4b5a-a863-7af2507e7d9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994694-7c99-4c82-a9b8-e1354ba12f8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79ccea-c56a-4b5a-a863-7af2507e7d9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D04BF0-F706-4704-B662-BEC3CDA6B9F9}">
  <ds:schemaRefs>
    <ds:schemaRef ds:uri="http://schemas.microsoft.com/sharepoint/v3/contenttype/forms"/>
  </ds:schemaRefs>
</ds:datastoreItem>
</file>

<file path=customXml/itemProps2.xml><?xml version="1.0" encoding="utf-8"?>
<ds:datastoreItem xmlns:ds="http://schemas.openxmlformats.org/officeDocument/2006/customXml" ds:itemID="{557DDBF5-0739-43EC-A02C-D2159B60A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994694-7c99-4c82-a9b8-e1354ba12f8b"/>
    <ds:schemaRef ds:uri="fd79ccea-c56a-4b5a-a863-7af2507e7d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B6ABF1-9F35-41C2-BEF6-2206FA2D6DA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1994694-7c99-4c82-a9b8-e1354ba12f8b"/>
    <ds:schemaRef ds:uri="http://purl.org/dc/elements/1.1/"/>
    <ds:schemaRef ds:uri="http://schemas.microsoft.com/office/2006/metadata/properties"/>
    <ds:schemaRef ds:uri="fd79ccea-c56a-4b5a-a863-7af2507e7d9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Black .thmx</Template>
  <TotalTime>289</TotalTime>
  <Words>491</Words>
  <Application>Microsoft Office PowerPoint</Application>
  <PresentationFormat>Affichage à l'écran (4:3)</PresentationFormat>
  <Paragraphs>23</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Arial Black</vt:lpstr>
      <vt:lpstr>Calibri</vt:lpstr>
      <vt:lpstr> Black </vt:lpstr>
      <vt:lpstr>Soul Train, “the line”, and black performance in America</vt:lpstr>
      <vt:lpstr>Soul Train</vt:lpstr>
      <vt:lpstr>Présentation PowerPoint</vt:lpstr>
      <vt:lpstr>Présentation PowerPoint</vt:lpstr>
      <vt:lpstr>Présentation PowerPoint</vt:lpstr>
      <vt:lpstr>In small groups, answer the following question. Hand in your answers at the end of class. (40 marks)</vt:lpstr>
      <vt:lpstr>Should the image of Emmett Till’s brutalized body come with a content warning? What should the content warning say?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Soul Train, “the line”, and black performance in America</dc:title>
  <dc:creator>Jessica Lim</dc:creator>
  <cp:lastModifiedBy>Chantale Giguere</cp:lastModifiedBy>
  <cp:revision>14</cp:revision>
  <dcterms:created xsi:type="dcterms:W3CDTF">2022-06-01T21:37:40Z</dcterms:created>
  <dcterms:modified xsi:type="dcterms:W3CDTF">2022-06-09T20:24:22Z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0x010100A0BEC438ED757447A57579AC5E5F1F0C</vt:lpwstr>
  </property>
</Properties>
</file>