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Lst>
  <p:notesMasterIdLst>
    <p:notesMasterId r:id="rId16"/>
  </p:notesMasterIdLst>
  <p:sldIdLst>
    <p:sldId id="256" r:id="rId5"/>
    <p:sldId id="288" r:id="rId6"/>
    <p:sldId id="277" r:id="rId7"/>
    <p:sldId id="273" r:id="rId8"/>
    <p:sldId id="274" r:id="rId9"/>
    <p:sldId id="275" r:id="rId10"/>
    <p:sldId id="276" r:id="rId11"/>
    <p:sldId id="266" r:id="rId12"/>
    <p:sldId id="278" r:id="rId13"/>
    <p:sldId id="287" r:id="rId14"/>
    <p:sldId id="268" r:id="rId15"/>
  </p:sldIdLst>
  <p:sldSz cx="9144000" cy="6858000" type="screen4x3"/>
  <p:notesSz cx="7010400" cy="92964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1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im" userId="b017d663-a39b-4335-97df-3ee4c2d01f8f" providerId="ADAL" clId="{912BCEF3-3B15-4ABE-9F93-3BFE348FA8DF}"/>
    <pc:docChg chg="undo custSel addSld delSld modSld sldOrd">
      <pc:chgData name="Jessica Lim" userId="b017d663-a39b-4335-97df-3ee4c2d01f8f" providerId="ADAL" clId="{912BCEF3-3B15-4ABE-9F93-3BFE348FA8DF}" dt="2022-05-31T19:38:40.377" v="1523" actId="1076"/>
      <pc:docMkLst>
        <pc:docMk/>
      </pc:docMkLst>
      <pc:sldChg chg="addSp delSp modSp delAnim">
        <pc:chgData name="Jessica Lim" userId="b017d663-a39b-4335-97df-3ee4c2d01f8f" providerId="ADAL" clId="{912BCEF3-3B15-4ABE-9F93-3BFE348FA8DF}" dt="2022-05-31T19:11:32.761" v="41" actId="1076"/>
        <pc:sldMkLst>
          <pc:docMk/>
          <pc:sldMk cId="1222536403" sldId="256"/>
        </pc:sldMkLst>
        <pc:spChg chg="mod">
          <ac:chgData name="Jessica Lim" userId="b017d663-a39b-4335-97df-3ee4c2d01f8f" providerId="ADAL" clId="{912BCEF3-3B15-4ABE-9F93-3BFE348FA8DF}" dt="2022-05-31T19:11:32.761" v="41" actId="1076"/>
          <ac:spMkLst>
            <pc:docMk/>
            <pc:sldMk cId="1222536403" sldId="256"/>
            <ac:spMk id="2" creationId="{00000000-0000-0000-0000-000000000000}"/>
          </ac:spMkLst>
        </pc:spChg>
        <pc:spChg chg="del mod">
          <ac:chgData name="Jessica Lim" userId="b017d663-a39b-4335-97df-3ee4c2d01f8f" providerId="ADAL" clId="{912BCEF3-3B15-4ABE-9F93-3BFE348FA8DF}" dt="2022-05-31T19:10:55.391" v="32" actId="478"/>
          <ac:spMkLst>
            <pc:docMk/>
            <pc:sldMk cId="1222536403" sldId="256"/>
            <ac:spMk id="3" creationId="{00000000-0000-0000-0000-000000000000}"/>
          </ac:spMkLst>
        </pc:spChg>
        <pc:spChg chg="del mod">
          <ac:chgData name="Jessica Lim" userId="b017d663-a39b-4335-97df-3ee4c2d01f8f" providerId="ADAL" clId="{912BCEF3-3B15-4ABE-9F93-3BFE348FA8DF}" dt="2022-05-31T19:10:50.765" v="30" actId="478"/>
          <ac:spMkLst>
            <pc:docMk/>
            <pc:sldMk cId="1222536403" sldId="256"/>
            <ac:spMk id="5" creationId="{00000000-0000-0000-0000-000000000000}"/>
          </ac:spMkLst>
        </pc:spChg>
        <pc:spChg chg="add del mod">
          <ac:chgData name="Jessica Lim" userId="b017d663-a39b-4335-97df-3ee4c2d01f8f" providerId="ADAL" clId="{912BCEF3-3B15-4ABE-9F93-3BFE348FA8DF}" dt="2022-05-31T19:11:01.797" v="33" actId="478"/>
          <ac:spMkLst>
            <pc:docMk/>
            <pc:sldMk cId="1222536403" sldId="256"/>
            <ac:spMk id="10" creationId="{48F7055F-445D-4510-81AC-798E272B2938}"/>
          </ac:spMkLst>
        </pc:spChg>
        <pc:picChg chg="del">
          <ac:chgData name="Jessica Lim" userId="b017d663-a39b-4335-97df-3ee4c2d01f8f" providerId="ADAL" clId="{912BCEF3-3B15-4ABE-9F93-3BFE348FA8DF}" dt="2022-05-31T19:10:45.260" v="28" actId="478"/>
          <ac:picMkLst>
            <pc:docMk/>
            <pc:sldMk cId="1222536403" sldId="256"/>
            <ac:picMk id="4" creationId="{00000000-0000-0000-0000-000000000000}"/>
          </ac:picMkLst>
        </pc:picChg>
        <pc:picChg chg="mod">
          <ac:chgData name="Jessica Lim" userId="b017d663-a39b-4335-97df-3ee4c2d01f8f" providerId="ADAL" clId="{912BCEF3-3B15-4ABE-9F93-3BFE348FA8DF}" dt="2022-05-31T19:11:19.304" v="38" actId="14100"/>
          <ac:picMkLst>
            <pc:docMk/>
            <pc:sldMk cId="1222536403" sldId="256"/>
            <ac:picMk id="6" creationId="{A33BD228-F66F-4162-9DB0-49DDF83DBDE8}"/>
          </ac:picMkLst>
        </pc:picChg>
        <pc:picChg chg="mod">
          <ac:chgData name="Jessica Lim" userId="b017d663-a39b-4335-97df-3ee4c2d01f8f" providerId="ADAL" clId="{912BCEF3-3B15-4ABE-9F93-3BFE348FA8DF}" dt="2022-05-31T19:11:19.304" v="38" actId="14100"/>
          <ac:picMkLst>
            <pc:docMk/>
            <pc:sldMk cId="1222536403" sldId="256"/>
            <ac:picMk id="7" creationId="{F2F80CA2-DBC7-4700-AAA6-4C8B6E25E20C}"/>
          </ac:picMkLst>
        </pc:picChg>
        <pc:picChg chg="mod">
          <ac:chgData name="Jessica Lim" userId="b017d663-a39b-4335-97df-3ee4c2d01f8f" providerId="ADAL" clId="{912BCEF3-3B15-4ABE-9F93-3BFE348FA8DF}" dt="2022-05-31T19:11:19.304" v="38" actId="14100"/>
          <ac:picMkLst>
            <pc:docMk/>
            <pc:sldMk cId="1222536403" sldId="256"/>
            <ac:picMk id="8" creationId="{AF5E8BC2-76DA-4515-A851-908E41792091}"/>
          </ac:picMkLst>
        </pc:picChg>
      </pc:sldChg>
      <pc:sldChg chg="delSp modSp delAnim modAnim">
        <pc:chgData name="Jessica Lim" userId="b017d663-a39b-4335-97df-3ee4c2d01f8f" providerId="ADAL" clId="{912BCEF3-3B15-4ABE-9F93-3BFE348FA8DF}" dt="2022-05-31T19:38:40.377" v="1523" actId="1076"/>
        <pc:sldMkLst>
          <pc:docMk/>
          <pc:sldMk cId="1583503760" sldId="266"/>
        </pc:sldMkLst>
        <pc:spChg chg="mod">
          <ac:chgData name="Jessica Lim" userId="b017d663-a39b-4335-97df-3ee4c2d01f8f" providerId="ADAL" clId="{912BCEF3-3B15-4ABE-9F93-3BFE348FA8DF}" dt="2022-05-31T19:38:40.377" v="1523" actId="1076"/>
          <ac:spMkLst>
            <pc:docMk/>
            <pc:sldMk cId="1583503760" sldId="266"/>
            <ac:spMk id="2" creationId="{00000000-0000-0000-0000-000000000000}"/>
          </ac:spMkLst>
        </pc:spChg>
        <pc:spChg chg="mod">
          <ac:chgData name="Jessica Lim" userId="b017d663-a39b-4335-97df-3ee4c2d01f8f" providerId="ADAL" clId="{912BCEF3-3B15-4ABE-9F93-3BFE348FA8DF}" dt="2022-05-31T19:38:27.977" v="1522" actId="1076"/>
          <ac:spMkLst>
            <pc:docMk/>
            <pc:sldMk cId="1583503760" sldId="266"/>
            <ac:spMk id="3" creationId="{00000000-0000-0000-0000-000000000000}"/>
          </ac:spMkLst>
        </pc:spChg>
        <pc:picChg chg="del">
          <ac:chgData name="Jessica Lim" userId="b017d663-a39b-4335-97df-3ee4c2d01f8f" providerId="ADAL" clId="{912BCEF3-3B15-4ABE-9F93-3BFE348FA8DF}" dt="2022-05-31T19:33:59.618" v="1081" actId="478"/>
          <ac:picMkLst>
            <pc:docMk/>
            <pc:sldMk cId="1583503760" sldId="266"/>
            <ac:picMk id="4" creationId="{00000000-0000-0000-0000-000000000000}"/>
          </ac:picMkLst>
        </pc:picChg>
      </pc:sldChg>
      <pc:sldChg chg="ord">
        <pc:chgData name="Jessica Lim" userId="b017d663-a39b-4335-97df-3ee4c2d01f8f" providerId="ADAL" clId="{912BCEF3-3B15-4ABE-9F93-3BFE348FA8DF}" dt="2022-05-31T19:11:51.397" v="42"/>
        <pc:sldMkLst>
          <pc:docMk/>
          <pc:sldMk cId="1598414336" sldId="268"/>
        </pc:sldMkLst>
      </pc:sldChg>
      <pc:sldChg chg="delSp modSp delAnim modAnim">
        <pc:chgData name="Jessica Lim" userId="b017d663-a39b-4335-97df-3ee4c2d01f8f" providerId="ADAL" clId="{912BCEF3-3B15-4ABE-9F93-3BFE348FA8DF}" dt="2022-05-31T19:29:38.537" v="1031" actId="1076"/>
        <pc:sldMkLst>
          <pc:docMk/>
          <pc:sldMk cId="1736822866" sldId="273"/>
        </pc:sldMkLst>
        <pc:spChg chg="mod">
          <ac:chgData name="Jessica Lim" userId="b017d663-a39b-4335-97df-3ee4c2d01f8f" providerId="ADAL" clId="{912BCEF3-3B15-4ABE-9F93-3BFE348FA8DF}" dt="2022-05-31T19:29:38.537" v="1031" actId="1076"/>
          <ac:spMkLst>
            <pc:docMk/>
            <pc:sldMk cId="1736822866" sldId="273"/>
            <ac:spMk id="2" creationId="{00000000-0000-0000-0000-000000000000}"/>
          </ac:spMkLst>
        </pc:spChg>
        <pc:spChg chg="mod">
          <ac:chgData name="Jessica Lim" userId="b017d663-a39b-4335-97df-3ee4c2d01f8f" providerId="ADAL" clId="{912BCEF3-3B15-4ABE-9F93-3BFE348FA8DF}" dt="2022-05-31T19:23:36.928" v="909" actId="14100"/>
          <ac:spMkLst>
            <pc:docMk/>
            <pc:sldMk cId="1736822866" sldId="273"/>
            <ac:spMk id="3" creationId="{00000000-0000-0000-0000-000000000000}"/>
          </ac:spMkLst>
        </pc:spChg>
        <pc:picChg chg="del">
          <ac:chgData name="Jessica Lim" userId="b017d663-a39b-4335-97df-3ee4c2d01f8f" providerId="ADAL" clId="{912BCEF3-3B15-4ABE-9F93-3BFE348FA8DF}" dt="2022-05-31T19:23:39.089" v="910" actId="478"/>
          <ac:picMkLst>
            <pc:docMk/>
            <pc:sldMk cId="1736822866" sldId="273"/>
            <ac:picMk id="5" creationId="{00000000-0000-0000-0000-000000000000}"/>
          </ac:picMkLst>
        </pc:picChg>
      </pc:sldChg>
      <pc:sldChg chg="delSp modSp delAnim modAnim">
        <pc:chgData name="Jessica Lim" userId="b017d663-a39b-4335-97df-3ee4c2d01f8f" providerId="ADAL" clId="{912BCEF3-3B15-4ABE-9F93-3BFE348FA8DF}" dt="2022-05-31T19:29:49.953" v="1036" actId="1076"/>
        <pc:sldMkLst>
          <pc:docMk/>
          <pc:sldMk cId="4289033658" sldId="274"/>
        </pc:sldMkLst>
        <pc:spChg chg="mod">
          <ac:chgData name="Jessica Lim" userId="b017d663-a39b-4335-97df-3ee4c2d01f8f" providerId="ADAL" clId="{912BCEF3-3B15-4ABE-9F93-3BFE348FA8DF}" dt="2022-05-31T19:29:49.953" v="1036" actId="1076"/>
          <ac:spMkLst>
            <pc:docMk/>
            <pc:sldMk cId="4289033658" sldId="274"/>
            <ac:spMk id="2" creationId="{00000000-0000-0000-0000-000000000000}"/>
          </ac:spMkLst>
        </pc:spChg>
        <pc:spChg chg="mod">
          <ac:chgData name="Jessica Lim" userId="b017d663-a39b-4335-97df-3ee4c2d01f8f" providerId="ADAL" clId="{912BCEF3-3B15-4ABE-9F93-3BFE348FA8DF}" dt="2022-05-31T19:26:52.643" v="999" actId="27636"/>
          <ac:spMkLst>
            <pc:docMk/>
            <pc:sldMk cId="4289033658" sldId="274"/>
            <ac:spMk id="3" creationId="{00000000-0000-0000-0000-000000000000}"/>
          </ac:spMkLst>
        </pc:spChg>
        <pc:picChg chg="del">
          <ac:chgData name="Jessica Lim" userId="b017d663-a39b-4335-97df-3ee4c2d01f8f" providerId="ADAL" clId="{912BCEF3-3B15-4ABE-9F93-3BFE348FA8DF}" dt="2022-05-31T19:26:57.422" v="1000" actId="478"/>
          <ac:picMkLst>
            <pc:docMk/>
            <pc:sldMk cId="4289033658" sldId="274"/>
            <ac:picMk id="4" creationId="{00000000-0000-0000-0000-000000000000}"/>
          </ac:picMkLst>
        </pc:picChg>
        <pc:picChg chg="mod">
          <ac:chgData name="Jessica Lim" userId="b017d663-a39b-4335-97df-3ee4c2d01f8f" providerId="ADAL" clId="{912BCEF3-3B15-4ABE-9F93-3BFE348FA8DF}" dt="2022-05-31T19:27:05.358" v="1002" actId="14100"/>
          <ac:picMkLst>
            <pc:docMk/>
            <pc:sldMk cId="4289033658" sldId="274"/>
            <ac:picMk id="5" creationId="{34882CAC-7FF3-4A6C-9087-52F425BDFCD5}"/>
          </ac:picMkLst>
        </pc:picChg>
      </pc:sldChg>
      <pc:sldChg chg="delSp modSp delAnim modAnim">
        <pc:chgData name="Jessica Lim" userId="b017d663-a39b-4335-97df-3ee4c2d01f8f" providerId="ADAL" clId="{912BCEF3-3B15-4ABE-9F93-3BFE348FA8DF}" dt="2022-05-31T19:30:46.227" v="1049" actId="12"/>
        <pc:sldMkLst>
          <pc:docMk/>
          <pc:sldMk cId="2023047083" sldId="275"/>
        </pc:sldMkLst>
        <pc:spChg chg="mod">
          <ac:chgData name="Jessica Lim" userId="b017d663-a39b-4335-97df-3ee4c2d01f8f" providerId="ADAL" clId="{912BCEF3-3B15-4ABE-9F93-3BFE348FA8DF}" dt="2022-05-31T19:30:26.777" v="1046" actId="1076"/>
          <ac:spMkLst>
            <pc:docMk/>
            <pc:sldMk cId="2023047083" sldId="275"/>
            <ac:spMk id="2" creationId="{00000000-0000-0000-0000-000000000000}"/>
          </ac:spMkLst>
        </pc:spChg>
        <pc:spChg chg="mod">
          <ac:chgData name="Jessica Lim" userId="b017d663-a39b-4335-97df-3ee4c2d01f8f" providerId="ADAL" clId="{912BCEF3-3B15-4ABE-9F93-3BFE348FA8DF}" dt="2022-05-31T19:30:46.227" v="1049" actId="12"/>
          <ac:spMkLst>
            <pc:docMk/>
            <pc:sldMk cId="2023047083" sldId="275"/>
            <ac:spMk id="3" creationId="{00000000-0000-0000-0000-000000000000}"/>
          </ac:spMkLst>
        </pc:spChg>
        <pc:picChg chg="del">
          <ac:chgData name="Jessica Lim" userId="b017d663-a39b-4335-97df-3ee4c2d01f8f" providerId="ADAL" clId="{912BCEF3-3B15-4ABE-9F93-3BFE348FA8DF}" dt="2022-05-31T19:28:05.640" v="1015" actId="478"/>
          <ac:picMkLst>
            <pc:docMk/>
            <pc:sldMk cId="2023047083" sldId="275"/>
            <ac:picMk id="4" creationId="{00000000-0000-0000-0000-000000000000}"/>
          </ac:picMkLst>
        </pc:picChg>
        <pc:picChg chg="mod">
          <ac:chgData name="Jessica Lim" userId="b017d663-a39b-4335-97df-3ee4c2d01f8f" providerId="ADAL" clId="{912BCEF3-3B15-4ABE-9F93-3BFE348FA8DF}" dt="2022-05-31T19:28:58.145" v="1025" actId="14100"/>
          <ac:picMkLst>
            <pc:docMk/>
            <pc:sldMk cId="2023047083" sldId="275"/>
            <ac:picMk id="5" creationId="{C649834D-A6E4-4AAC-94E8-07D2CD907714}"/>
          </ac:picMkLst>
        </pc:picChg>
      </pc:sldChg>
      <pc:sldChg chg="delSp modSp delAnim modAnim">
        <pc:chgData name="Jessica Lim" userId="b017d663-a39b-4335-97df-3ee4c2d01f8f" providerId="ADAL" clId="{912BCEF3-3B15-4ABE-9F93-3BFE348FA8DF}" dt="2022-05-31T19:32:45.020" v="1072" actId="12"/>
        <pc:sldMkLst>
          <pc:docMk/>
          <pc:sldMk cId="1674127305" sldId="276"/>
        </pc:sldMkLst>
        <pc:spChg chg="mod">
          <ac:chgData name="Jessica Lim" userId="b017d663-a39b-4335-97df-3ee4c2d01f8f" providerId="ADAL" clId="{912BCEF3-3B15-4ABE-9F93-3BFE348FA8DF}" dt="2022-05-31T19:32:40.130" v="1071" actId="1076"/>
          <ac:spMkLst>
            <pc:docMk/>
            <pc:sldMk cId="1674127305" sldId="276"/>
            <ac:spMk id="2" creationId="{00000000-0000-0000-0000-000000000000}"/>
          </ac:spMkLst>
        </pc:spChg>
        <pc:spChg chg="mod">
          <ac:chgData name="Jessica Lim" userId="b017d663-a39b-4335-97df-3ee4c2d01f8f" providerId="ADAL" clId="{912BCEF3-3B15-4ABE-9F93-3BFE348FA8DF}" dt="2022-05-31T19:32:45.020" v="1072" actId="12"/>
          <ac:spMkLst>
            <pc:docMk/>
            <pc:sldMk cId="1674127305" sldId="276"/>
            <ac:spMk id="3" creationId="{00000000-0000-0000-0000-000000000000}"/>
          </ac:spMkLst>
        </pc:spChg>
        <pc:picChg chg="del">
          <ac:chgData name="Jessica Lim" userId="b017d663-a39b-4335-97df-3ee4c2d01f8f" providerId="ADAL" clId="{912BCEF3-3B15-4ABE-9F93-3BFE348FA8DF}" dt="2022-05-31T19:32:02.691" v="1065" actId="478"/>
          <ac:picMkLst>
            <pc:docMk/>
            <pc:sldMk cId="1674127305" sldId="276"/>
            <ac:picMk id="4" creationId="{00000000-0000-0000-0000-000000000000}"/>
          </ac:picMkLst>
        </pc:picChg>
        <pc:picChg chg="mod">
          <ac:chgData name="Jessica Lim" userId="b017d663-a39b-4335-97df-3ee4c2d01f8f" providerId="ADAL" clId="{912BCEF3-3B15-4ABE-9F93-3BFE348FA8DF}" dt="2022-05-31T19:32:12.586" v="1067" actId="1076"/>
          <ac:picMkLst>
            <pc:docMk/>
            <pc:sldMk cId="1674127305" sldId="276"/>
            <ac:picMk id="5" creationId="{E7AC1C30-CF4B-4E1F-BDF2-1FDB3E228C24}"/>
          </ac:picMkLst>
        </pc:picChg>
        <pc:picChg chg="mod">
          <ac:chgData name="Jessica Lim" userId="b017d663-a39b-4335-97df-3ee4c2d01f8f" providerId="ADAL" clId="{912BCEF3-3B15-4ABE-9F93-3BFE348FA8DF}" dt="2022-05-31T19:32:19.578" v="1068" actId="1076"/>
          <ac:picMkLst>
            <pc:docMk/>
            <pc:sldMk cId="1674127305" sldId="276"/>
            <ac:picMk id="6" creationId="{2ABB6DCA-FF1B-46B1-88D1-87AA43CAAE8F}"/>
          </ac:picMkLst>
        </pc:picChg>
      </pc:sldChg>
      <pc:sldChg chg="delSp modSp delAnim">
        <pc:chgData name="Jessica Lim" userId="b017d663-a39b-4335-97df-3ee4c2d01f8f" providerId="ADAL" clId="{912BCEF3-3B15-4ABE-9F93-3BFE348FA8DF}" dt="2022-05-31T19:21:19.376" v="802" actId="207"/>
        <pc:sldMkLst>
          <pc:docMk/>
          <pc:sldMk cId="1266610467" sldId="277"/>
        </pc:sldMkLst>
        <pc:spChg chg="mod">
          <ac:chgData name="Jessica Lim" userId="b017d663-a39b-4335-97df-3ee4c2d01f8f" providerId="ADAL" clId="{912BCEF3-3B15-4ABE-9F93-3BFE348FA8DF}" dt="2022-05-31T19:21:19.376" v="802" actId="207"/>
          <ac:spMkLst>
            <pc:docMk/>
            <pc:sldMk cId="1266610467" sldId="277"/>
            <ac:spMk id="2" creationId="{00000000-0000-0000-0000-000000000000}"/>
          </ac:spMkLst>
        </pc:spChg>
        <pc:spChg chg="mod">
          <ac:chgData name="Jessica Lim" userId="b017d663-a39b-4335-97df-3ee4c2d01f8f" providerId="ADAL" clId="{912BCEF3-3B15-4ABE-9F93-3BFE348FA8DF}" dt="2022-05-31T19:21:09.881" v="799" actId="14100"/>
          <ac:spMkLst>
            <pc:docMk/>
            <pc:sldMk cId="1266610467" sldId="277"/>
            <ac:spMk id="3" creationId="{00000000-0000-0000-0000-000000000000}"/>
          </ac:spMkLst>
        </pc:spChg>
        <pc:picChg chg="del">
          <ac:chgData name="Jessica Lim" userId="b017d663-a39b-4335-97df-3ee4c2d01f8f" providerId="ADAL" clId="{912BCEF3-3B15-4ABE-9F93-3BFE348FA8DF}" dt="2022-05-31T19:12:03.011" v="43" actId="478"/>
          <ac:picMkLst>
            <pc:docMk/>
            <pc:sldMk cId="1266610467" sldId="277"/>
            <ac:picMk id="4" creationId="{00000000-0000-0000-0000-000000000000}"/>
          </ac:picMkLst>
        </pc:picChg>
      </pc:sldChg>
      <pc:sldChg chg="del">
        <pc:chgData name="Jessica Lim" userId="b017d663-a39b-4335-97df-3ee4c2d01f8f" providerId="ADAL" clId="{912BCEF3-3B15-4ABE-9F93-3BFE348FA8DF}" dt="2022-05-31T19:33:04.867" v="1080" actId="2696"/>
        <pc:sldMkLst>
          <pc:docMk/>
          <pc:sldMk cId="1066344990" sldId="279"/>
        </pc:sldMkLst>
      </pc:sldChg>
      <pc:sldChg chg="del">
        <pc:chgData name="Jessica Lim" userId="b017d663-a39b-4335-97df-3ee4c2d01f8f" providerId="ADAL" clId="{912BCEF3-3B15-4ABE-9F93-3BFE348FA8DF}" dt="2022-05-31T19:33:04.778" v="1073" actId="2696"/>
        <pc:sldMkLst>
          <pc:docMk/>
          <pc:sldMk cId="687227120" sldId="280"/>
        </pc:sldMkLst>
      </pc:sldChg>
      <pc:sldChg chg="del">
        <pc:chgData name="Jessica Lim" userId="b017d663-a39b-4335-97df-3ee4c2d01f8f" providerId="ADAL" clId="{912BCEF3-3B15-4ABE-9F93-3BFE348FA8DF}" dt="2022-05-31T19:33:04.794" v="1074" actId="2696"/>
        <pc:sldMkLst>
          <pc:docMk/>
          <pc:sldMk cId="3160144566" sldId="281"/>
        </pc:sldMkLst>
      </pc:sldChg>
      <pc:sldChg chg="del">
        <pc:chgData name="Jessica Lim" userId="b017d663-a39b-4335-97df-3ee4c2d01f8f" providerId="ADAL" clId="{912BCEF3-3B15-4ABE-9F93-3BFE348FA8DF}" dt="2022-05-31T19:33:04.806" v="1075" actId="2696"/>
        <pc:sldMkLst>
          <pc:docMk/>
          <pc:sldMk cId="320774739" sldId="282"/>
        </pc:sldMkLst>
      </pc:sldChg>
      <pc:sldChg chg="del">
        <pc:chgData name="Jessica Lim" userId="b017d663-a39b-4335-97df-3ee4c2d01f8f" providerId="ADAL" clId="{912BCEF3-3B15-4ABE-9F93-3BFE348FA8DF}" dt="2022-05-31T19:33:04.819" v="1076" actId="2696"/>
        <pc:sldMkLst>
          <pc:docMk/>
          <pc:sldMk cId="3841143452" sldId="283"/>
        </pc:sldMkLst>
      </pc:sldChg>
      <pc:sldChg chg="del">
        <pc:chgData name="Jessica Lim" userId="b017d663-a39b-4335-97df-3ee4c2d01f8f" providerId="ADAL" clId="{912BCEF3-3B15-4ABE-9F93-3BFE348FA8DF}" dt="2022-05-31T19:33:04.831" v="1077" actId="2696"/>
        <pc:sldMkLst>
          <pc:docMk/>
          <pc:sldMk cId="1578741747" sldId="284"/>
        </pc:sldMkLst>
      </pc:sldChg>
      <pc:sldChg chg="del">
        <pc:chgData name="Jessica Lim" userId="b017d663-a39b-4335-97df-3ee4c2d01f8f" providerId="ADAL" clId="{912BCEF3-3B15-4ABE-9F93-3BFE348FA8DF}" dt="2022-05-31T19:33:04.839" v="1078" actId="2696"/>
        <pc:sldMkLst>
          <pc:docMk/>
          <pc:sldMk cId="1247871272" sldId="285"/>
        </pc:sldMkLst>
      </pc:sldChg>
      <pc:sldChg chg="del">
        <pc:chgData name="Jessica Lim" userId="b017d663-a39b-4335-97df-3ee4c2d01f8f" providerId="ADAL" clId="{912BCEF3-3B15-4ABE-9F93-3BFE348FA8DF}" dt="2022-05-31T19:33:04.853" v="1079" actId="2696"/>
        <pc:sldMkLst>
          <pc:docMk/>
          <pc:sldMk cId="2354704603" sldId="286"/>
        </pc:sldMkLst>
      </pc:sldChg>
      <pc:sldChg chg="ord">
        <pc:chgData name="Jessica Lim" userId="b017d663-a39b-4335-97df-3ee4c2d01f8f" providerId="ADAL" clId="{912BCEF3-3B15-4ABE-9F93-3BFE348FA8DF}" dt="2022-05-31T19:11:51.397" v="42"/>
        <pc:sldMkLst>
          <pc:docMk/>
          <pc:sldMk cId="711582764" sldId="287"/>
        </pc:sldMkLst>
      </pc:sldChg>
      <pc:sldChg chg="addSp delSp modSp add">
        <pc:chgData name="Jessica Lim" userId="b017d663-a39b-4335-97df-3ee4c2d01f8f" providerId="ADAL" clId="{912BCEF3-3B15-4ABE-9F93-3BFE348FA8DF}" dt="2022-05-31T19:20:45.642" v="797" actId="1076"/>
        <pc:sldMkLst>
          <pc:docMk/>
          <pc:sldMk cId="645427752" sldId="288"/>
        </pc:sldMkLst>
        <pc:spChg chg="mod">
          <ac:chgData name="Jessica Lim" userId="b017d663-a39b-4335-97df-3ee4c2d01f8f" providerId="ADAL" clId="{912BCEF3-3B15-4ABE-9F93-3BFE348FA8DF}" dt="2022-05-31T19:20:45.642" v="797" actId="1076"/>
          <ac:spMkLst>
            <pc:docMk/>
            <pc:sldMk cId="645427752" sldId="288"/>
            <ac:spMk id="2" creationId="{FFADEF8F-4C8E-407C-825F-071670A5FC9A}"/>
          </ac:spMkLst>
        </pc:spChg>
        <pc:spChg chg="mod">
          <ac:chgData name="Jessica Lim" userId="b017d663-a39b-4335-97df-3ee4c2d01f8f" providerId="ADAL" clId="{912BCEF3-3B15-4ABE-9F93-3BFE348FA8DF}" dt="2022-05-31T19:20:00.040" v="792" actId="27636"/>
          <ac:spMkLst>
            <pc:docMk/>
            <pc:sldMk cId="645427752" sldId="288"/>
            <ac:spMk id="3" creationId="{8DA38640-3951-48A4-85CE-17E842B40B77}"/>
          </ac:spMkLst>
        </pc:spChg>
        <pc:spChg chg="add del mod">
          <ac:chgData name="Jessica Lim" userId="b017d663-a39b-4335-97df-3ee4c2d01f8f" providerId="ADAL" clId="{912BCEF3-3B15-4ABE-9F93-3BFE348FA8DF}" dt="2022-05-31T19:18:57.047" v="775" actId="478"/>
          <ac:spMkLst>
            <pc:docMk/>
            <pc:sldMk cId="645427752" sldId="288"/>
            <ac:spMk id="6" creationId="{C052B813-0E87-4ED2-8AA5-DAA308EA0752}"/>
          </ac:spMkLst>
        </pc:spChg>
        <pc:picChg chg="add mod">
          <ac:chgData name="Jessica Lim" userId="b017d663-a39b-4335-97df-3ee4c2d01f8f" providerId="ADAL" clId="{912BCEF3-3B15-4ABE-9F93-3BFE348FA8DF}" dt="2022-05-31T19:19:44.977" v="788" actId="1076"/>
          <ac:picMkLst>
            <pc:docMk/>
            <pc:sldMk cId="645427752" sldId="288"/>
            <ac:picMk id="5" creationId="{61E6EDD8-FC0C-408E-AF4B-E6175B5D401E}"/>
          </ac:picMkLst>
        </pc:picChg>
      </pc:sldChg>
      <pc:sldChg chg="add del">
        <pc:chgData name="Jessica Lim" userId="b017d663-a39b-4335-97df-3ee4c2d01f8f" providerId="ADAL" clId="{912BCEF3-3B15-4ABE-9F93-3BFE348FA8DF}" dt="2022-05-31T19:12:17.922" v="45" actId="2696"/>
        <pc:sldMkLst>
          <pc:docMk/>
          <pc:sldMk cId="245789994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6DFAB3-2EFC-DB40-8780-5301CAF040A6}" type="datetimeFigureOut">
              <a:rPr lang="en-US" smtClean="0"/>
              <a:t>6/9/2022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09D5BF-1949-6840-9853-8276A4C120A4}" type="slidenum">
              <a:rPr lang="en-US" smtClean="0"/>
              <a:t>‹N°›</a:t>
            </a:fld>
            <a:endParaRPr lang="en-US"/>
          </a:p>
        </p:txBody>
      </p:sp>
    </p:spTree>
    <p:extLst>
      <p:ext uri="{BB962C8B-B14F-4D97-AF65-F5344CB8AC3E}">
        <p14:creationId xmlns:p14="http://schemas.microsoft.com/office/powerpoint/2010/main" val="4054324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The concrete reality of the BIPOC experience can never by represented abstractly. </a:t>
            </a:r>
          </a:p>
          <a:p>
            <a:pPr marL="0" indent="0">
              <a:buNone/>
            </a:pPr>
            <a:r>
              <a:rPr lang="en-US" sz="1200"/>
              <a:t>What “abstraction” really means is “the standard view”. It is a way to formally shave off the edges of a thought, which really means, according to Mills, the exclusion of all views other than the standard one. </a:t>
            </a:r>
          </a:p>
          <a:p>
            <a:endParaRPr lang="en-US"/>
          </a:p>
        </p:txBody>
      </p:sp>
      <p:sp>
        <p:nvSpPr>
          <p:cNvPr id="4" name="Slide Number Placeholder 3"/>
          <p:cNvSpPr>
            <a:spLocks noGrp="1"/>
          </p:cNvSpPr>
          <p:nvPr>
            <p:ph type="sldNum" sz="quarter" idx="10"/>
          </p:nvPr>
        </p:nvSpPr>
        <p:spPr/>
        <p:txBody>
          <a:bodyPr/>
          <a:lstStyle/>
          <a:p>
            <a:fld id="{8809D5BF-1949-6840-9853-8276A4C120A4}" type="slidenum">
              <a:rPr lang="en-US" smtClean="0"/>
              <a:t>7</a:t>
            </a:fld>
            <a:endParaRPr lang="en-US"/>
          </a:p>
        </p:txBody>
      </p:sp>
    </p:spTree>
    <p:extLst>
      <p:ext uri="{BB962C8B-B14F-4D97-AF65-F5344CB8AC3E}">
        <p14:creationId xmlns:p14="http://schemas.microsoft.com/office/powerpoint/2010/main" val="158909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B449D725-AF79-4FB6-8D02-83EAC61E3211}" type="datetimeFigureOut">
              <a:rPr lang="en-US" smtClean="0"/>
              <a:t>6/9/2022</a:t>
            </a:fld>
            <a:endParaRPr lang="en-US"/>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076629CB-7937-4506-A327-ACF88B95BB03}" type="slidenum">
              <a:rPr lang="en-US" smtClean="0"/>
              <a:t>‹N°›</a:t>
            </a:fld>
            <a:endParaRPr lang="en-US"/>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474071"/>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8BBE4-7D5C-A347-BE52-80F2576F9643}"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182627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02140" y="5927132"/>
            <a:ext cx="2861142" cy="365125"/>
          </a:xfrm>
        </p:spPr>
        <p:txBody>
          <a:bodyPr/>
          <a:lstStyle/>
          <a:p>
            <a:fld id="{7868BBE4-7D5C-A347-BE52-80F2576F9643}" type="datetimeFigureOut">
              <a:rPr lang="en-US" smtClean="0"/>
              <a:t>6/9/2022</a:t>
            </a:fld>
            <a:endParaRPr lang="en-US"/>
          </a:p>
        </p:txBody>
      </p:sp>
      <p:sp>
        <p:nvSpPr>
          <p:cNvPr id="5" name="Footer Placeholder 4"/>
          <p:cNvSpPr>
            <a:spLocks noGrp="1"/>
          </p:cNvSpPr>
          <p:nvPr>
            <p:ph type="ftr" sz="quarter" idx="11"/>
          </p:nvPr>
        </p:nvSpPr>
        <p:spPr>
          <a:xfrm>
            <a:off x="4902140" y="6315950"/>
            <a:ext cx="2861142" cy="365125"/>
          </a:xfrm>
        </p:spPr>
        <p:txBody>
          <a:bodyPr/>
          <a:lstStyle/>
          <a:p>
            <a:endParaRPr lang="en-US"/>
          </a:p>
        </p:txBody>
      </p:sp>
      <p:sp>
        <p:nvSpPr>
          <p:cNvPr id="6" name="Slide Number Placeholder 5"/>
          <p:cNvSpPr>
            <a:spLocks noGrp="1"/>
          </p:cNvSpPr>
          <p:nvPr>
            <p:ph type="sldNum" sz="quarter" idx="12"/>
          </p:nvPr>
        </p:nvSpPr>
        <p:spPr>
          <a:xfrm>
            <a:off x="8736012" y="5607593"/>
            <a:ext cx="407987" cy="365125"/>
          </a:xfrm>
        </p:spPr>
        <p:txBody>
          <a:bodyPr/>
          <a:lstStyle/>
          <a:p>
            <a:fld id="{2DB869F5-834F-E84D-8730-70332A43917B}" type="slidenum">
              <a:rPr lang="en-US" smtClean="0"/>
              <a:t>‹N°›</a:t>
            </a:fld>
            <a:endParaRPr lang="en-US"/>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582750"/>
      </p:ext>
    </p:extLst>
  </p:cSld>
  <p:clrMapOvr>
    <a:masterClrMapping/>
  </p:clrMapOvr>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8BBE4-7D5C-A347-BE52-80F2576F9643}"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98499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B449D725-AF79-4FB6-8D02-83EAC61E3211}" type="datetimeFigureOut">
              <a:rPr lang="en-US" smtClean="0"/>
              <a:t>6/9/2022</a:t>
            </a:fld>
            <a:endParaRPr lang="en-US"/>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076629CB-7937-4506-A327-ACF88B95BB03}" type="slidenum">
              <a:rPr lang="en-US" smtClean="0"/>
              <a:t>‹N°›</a:t>
            </a:fld>
            <a:endParaRPr lang="en-US"/>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273493"/>
      </p:ext>
    </p:extLst>
  </p:cSld>
  <p:clrMapOvr>
    <a:masterClrMapping/>
  </p:clrMapOvr>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0" y="540628"/>
            <a:ext cx="46863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86200" y="3712467"/>
            <a:ext cx="46863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68BBE4-7D5C-A347-BE52-80F2576F9643}"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35666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68BBE4-7D5C-A347-BE52-80F2576F9643}"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328576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8BBE4-7D5C-A347-BE52-80F2576F9643}"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376868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8BBE4-7D5C-A347-BE52-80F2576F9643}"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314696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68BBE4-7D5C-A347-BE52-80F2576F9643}"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391694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68BBE4-7D5C-A347-BE52-80F2576F9643}"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869F5-834F-E84D-8730-70332A43917B}" type="slidenum">
              <a:rPr lang="en-US" smtClean="0"/>
              <a:t>‹N°›</a:t>
            </a:fld>
            <a:endParaRPr lang="en-US"/>
          </a:p>
        </p:txBody>
      </p:sp>
    </p:spTree>
    <p:extLst>
      <p:ext uri="{BB962C8B-B14F-4D97-AF65-F5344CB8AC3E}">
        <p14:creationId xmlns:p14="http://schemas.microsoft.com/office/powerpoint/2010/main" val="17617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7868BBE4-7D5C-A347-BE52-80F2576F9643}" type="datetimeFigureOut">
              <a:rPr lang="en-US" smtClean="0"/>
              <a:t>6/9/2022</a:t>
            </a:fld>
            <a:endParaRPr lang="en-US"/>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2DB869F5-834F-E84D-8730-70332A43917B}" type="slidenum">
              <a:rPr lang="en-US" smtClean="0"/>
              <a:t>‹N°›</a:t>
            </a:fld>
            <a:endParaRPr lang="en-US"/>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290124"/>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24">
          <p15:clr>
            <a:srgbClr val="F26B43"/>
          </p15:clr>
        </p15:guide>
        <p15:guide id="1" pos="2832">
          <p15:clr>
            <a:srgbClr val="F26B43"/>
          </p15:clr>
        </p15:guide>
        <p15:guide id="2" pos="480">
          <p15:clr>
            <a:srgbClr val="F26B43"/>
          </p15:clr>
        </p15:guide>
        <p15:guide id="3" pos="7200">
          <p15:clr>
            <a:srgbClr val="F26B43"/>
          </p15:clr>
        </p15:guide>
        <p15:guide id="4" pos="326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4.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rabble.ca/columnists/2012/05/picassos-guernica-symbol-peace-movemen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ext, water, colorful, painting&#10;&#10;Description automatically generated">
            <a:extLst>
              <a:ext uri="{FF2B5EF4-FFF2-40B4-BE49-F238E27FC236}">
                <a16:creationId xmlns:a16="http://schemas.microsoft.com/office/drawing/2014/main" id="{F2F80CA2-DBC7-4700-AAA6-4C8B6E25E20C}"/>
              </a:ext>
            </a:extLst>
          </p:cNvPr>
          <p:cNvPicPr>
            <a:picLocks noChangeAspect="1"/>
          </p:cNvPicPr>
          <p:nvPr/>
        </p:nvPicPr>
        <p:blipFill>
          <a:blip r:embed="rId2"/>
          <a:stretch>
            <a:fillRect/>
          </a:stretch>
        </p:blipFill>
        <p:spPr>
          <a:xfrm>
            <a:off x="2283907" y="2769820"/>
            <a:ext cx="4946172" cy="4027203"/>
          </a:xfrm>
          <a:prstGeom prst="rect">
            <a:avLst/>
          </a:prstGeom>
        </p:spPr>
      </p:pic>
      <p:pic>
        <p:nvPicPr>
          <p:cNvPr id="8" name="Picture 8" descr="A picture containing map&#10;&#10;Description automatically generated">
            <a:extLst>
              <a:ext uri="{FF2B5EF4-FFF2-40B4-BE49-F238E27FC236}">
                <a16:creationId xmlns:a16="http://schemas.microsoft.com/office/drawing/2014/main" id="{AF5E8BC2-76DA-4515-A851-908E41792091}"/>
              </a:ext>
            </a:extLst>
          </p:cNvPr>
          <p:cNvPicPr>
            <a:picLocks noChangeAspect="1"/>
          </p:cNvPicPr>
          <p:nvPr/>
        </p:nvPicPr>
        <p:blipFill>
          <a:blip r:embed="rId3"/>
          <a:stretch>
            <a:fillRect/>
          </a:stretch>
        </p:blipFill>
        <p:spPr>
          <a:xfrm>
            <a:off x="134781" y="152819"/>
            <a:ext cx="4786945" cy="3024256"/>
          </a:xfrm>
          <a:prstGeom prst="rect">
            <a:avLst/>
          </a:prstGeom>
        </p:spPr>
      </p:pic>
      <p:pic>
        <p:nvPicPr>
          <p:cNvPr id="6" name="Picture 6" descr="A picture containing text, book, yellow, drawing&#10;&#10;Description automatically generated">
            <a:extLst>
              <a:ext uri="{FF2B5EF4-FFF2-40B4-BE49-F238E27FC236}">
                <a16:creationId xmlns:a16="http://schemas.microsoft.com/office/drawing/2014/main" id="{A33BD228-F66F-4162-9DB0-49DDF83DBDE8}"/>
              </a:ext>
            </a:extLst>
          </p:cNvPr>
          <p:cNvPicPr>
            <a:picLocks noChangeAspect="1"/>
          </p:cNvPicPr>
          <p:nvPr/>
        </p:nvPicPr>
        <p:blipFill>
          <a:blip r:embed="rId4"/>
          <a:stretch>
            <a:fillRect/>
          </a:stretch>
        </p:blipFill>
        <p:spPr>
          <a:xfrm>
            <a:off x="5094389" y="153162"/>
            <a:ext cx="3941257" cy="2842982"/>
          </a:xfrm>
          <a:prstGeom prst="rect">
            <a:avLst/>
          </a:prstGeom>
        </p:spPr>
      </p:pic>
      <p:sp>
        <p:nvSpPr>
          <p:cNvPr id="2" name="Title 1"/>
          <p:cNvSpPr>
            <a:spLocks noGrp="1"/>
          </p:cNvSpPr>
          <p:nvPr>
            <p:ph type="ctrTitle"/>
          </p:nvPr>
        </p:nvSpPr>
        <p:spPr>
          <a:xfrm>
            <a:off x="2677143" y="2622245"/>
            <a:ext cx="4159699" cy="1109659"/>
          </a:xfrm>
          <a:solidFill>
            <a:schemeClr val="bg1"/>
          </a:solidFill>
        </p:spPr>
        <p:txBody>
          <a:bodyPr>
            <a:normAutofit/>
          </a:bodyPr>
          <a:lstStyle/>
          <a:p>
            <a:pPr algn="ctr"/>
            <a:r>
              <a:rPr lang="en-US" sz="1800" dirty="0">
                <a:solidFill>
                  <a:srgbClr val="00B050"/>
                </a:solidFill>
              </a:rPr>
              <a:t>Charles w. mills</a:t>
            </a:r>
            <a:br>
              <a:rPr lang="en-US" sz="1800" dirty="0">
                <a:solidFill>
                  <a:srgbClr val="00B050"/>
                </a:solidFill>
              </a:rPr>
            </a:br>
            <a:r>
              <a:rPr lang="en-US" sz="1800" dirty="0">
                <a:solidFill>
                  <a:srgbClr val="00B050"/>
                </a:solidFill>
              </a:rPr>
              <a:t>and THE</a:t>
            </a:r>
            <a:br>
              <a:rPr lang="en-US" sz="1800" dirty="0">
                <a:solidFill>
                  <a:srgbClr val="00B050"/>
                </a:solidFill>
              </a:rPr>
            </a:br>
            <a:r>
              <a:rPr lang="en-US" sz="1800" dirty="0">
                <a:solidFill>
                  <a:srgbClr val="00B050"/>
                </a:solidFill>
              </a:rPr>
              <a:t>RACIAL BIAS </a:t>
            </a:r>
            <a:br>
              <a:rPr lang="en-US" sz="1800" dirty="0">
                <a:solidFill>
                  <a:srgbClr val="00B050"/>
                </a:solidFill>
              </a:rPr>
            </a:br>
            <a:r>
              <a:rPr lang="en-US" sz="1800" dirty="0">
                <a:solidFill>
                  <a:srgbClr val="00B050"/>
                </a:solidFill>
              </a:rPr>
              <a:t>OF WESTERN PHILOSOPHY</a:t>
            </a:r>
          </a:p>
        </p:txBody>
      </p:sp>
    </p:spTree>
    <p:extLst>
      <p:ext uri="{BB962C8B-B14F-4D97-AF65-F5344CB8AC3E}">
        <p14:creationId xmlns:p14="http://schemas.microsoft.com/office/powerpoint/2010/main" val="12225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4" y="1360876"/>
            <a:ext cx="3581400" cy="710322"/>
          </a:xfrm>
        </p:spPr>
        <p:txBody>
          <a:bodyPr>
            <a:normAutofit fontScale="90000"/>
          </a:bodyPr>
          <a:lstStyle/>
          <a:p>
            <a:r>
              <a:rPr lang="en-US" b="1">
                <a:solidFill>
                  <a:srgbClr val="00B050"/>
                </a:solidFill>
              </a:rPr>
              <a:t>Desmond Cole</a:t>
            </a:r>
          </a:p>
        </p:txBody>
      </p:sp>
      <p:sp>
        <p:nvSpPr>
          <p:cNvPr id="3" name="Content Placeholder 2"/>
          <p:cNvSpPr>
            <a:spLocks noGrp="1"/>
          </p:cNvSpPr>
          <p:nvPr>
            <p:ph idx="1"/>
          </p:nvPr>
        </p:nvSpPr>
        <p:spPr>
          <a:xfrm>
            <a:off x="208023" y="3312272"/>
            <a:ext cx="8729450" cy="2880893"/>
          </a:xfrm>
        </p:spPr>
        <p:txBody>
          <a:bodyPr>
            <a:normAutofit fontScale="77500" lnSpcReduction="20000"/>
          </a:bodyPr>
          <a:lstStyle/>
          <a:p>
            <a:pPr marL="0" indent="0">
              <a:buNone/>
            </a:pPr>
            <a:r>
              <a:rPr lang="en-US" b="1">
                <a:solidFill>
                  <a:schemeClr val="tx1"/>
                </a:solidFill>
              </a:rPr>
              <a:t>Desmond Cole</a:t>
            </a:r>
            <a:r>
              <a:rPr lang="en-US">
                <a:solidFill>
                  <a:schemeClr val="tx1"/>
                </a:solidFill>
              </a:rPr>
              <a:t> is a Canadian journalist, activist, author, and broadcaster who lives in Toronto, Ontario.</a:t>
            </a:r>
            <a:r>
              <a:rPr lang="en-US" baseline="30000">
                <a:solidFill>
                  <a:schemeClr val="tx1"/>
                </a:solidFill>
              </a:rPr>
              <a:t> </a:t>
            </a:r>
            <a:r>
              <a:rPr lang="en-US">
                <a:solidFill>
                  <a:schemeClr val="tx1"/>
                </a:solidFill>
              </a:rPr>
              <a:t> Cole hosts a weekly radio program on </a:t>
            </a:r>
            <a:r>
              <a:rPr lang="en-US" err="1">
                <a:solidFill>
                  <a:schemeClr val="tx1"/>
                </a:solidFill>
              </a:rPr>
              <a:t>Newstalk</a:t>
            </a:r>
            <a:r>
              <a:rPr lang="en-US">
                <a:solidFill>
                  <a:schemeClr val="tx1"/>
                </a:solidFill>
              </a:rPr>
              <a:t> 1010. Cole's activism has received national attention, specifically on the issues of police carding, racial discrimination, and dismantling systemic racism. Cole was the subject of a 2017 CBC Television documentary, </a:t>
            </a:r>
            <a:r>
              <a:rPr lang="en-US" i="1">
                <a:solidFill>
                  <a:schemeClr val="tx1"/>
                </a:solidFill>
              </a:rPr>
              <a:t>The Skin We’re In. </a:t>
            </a:r>
            <a:r>
              <a:rPr lang="en-US">
                <a:solidFill>
                  <a:schemeClr val="tx1"/>
                </a:solidFill>
              </a:rPr>
              <a:t> His first book, </a:t>
            </a:r>
            <a:r>
              <a:rPr lang="en-US" i="1">
                <a:solidFill>
                  <a:schemeClr val="tx1"/>
                </a:solidFill>
              </a:rPr>
              <a:t>The Skin We're In: A Year of Black Resistance and Power,</a:t>
            </a:r>
            <a:r>
              <a:rPr lang="en-US">
                <a:solidFill>
                  <a:schemeClr val="tx1"/>
                </a:solidFill>
              </a:rPr>
              <a:t> was released in January 2020.</a:t>
            </a:r>
            <a:endParaRPr lang="en-US" baseline="30000">
              <a:solidFill>
                <a:schemeClr val="tx1"/>
              </a:solidFill>
            </a:endParaRPr>
          </a:p>
          <a:p>
            <a:pPr marL="0" indent="0">
              <a:buNone/>
            </a:pPr>
            <a:r>
              <a:rPr lang="en-US">
                <a:solidFill>
                  <a:schemeClr val="tx1"/>
                </a:solidFill>
              </a:rPr>
              <a:t>Cole's first book, </a:t>
            </a:r>
            <a:r>
              <a:rPr lang="en-US" i="1">
                <a:solidFill>
                  <a:schemeClr val="tx1"/>
                </a:solidFill>
              </a:rPr>
              <a:t>The Skin We’re In: A Year of Black Resistance and Power</a:t>
            </a:r>
            <a:r>
              <a:rPr lang="en-US">
                <a:solidFill>
                  <a:schemeClr val="tx1"/>
                </a:solidFill>
              </a:rPr>
              <a:t>, was announced in 2019</a:t>
            </a:r>
            <a:r>
              <a:rPr lang="en-US" baseline="30000">
                <a:solidFill>
                  <a:schemeClr val="tx1"/>
                </a:solidFill>
              </a:rPr>
              <a:t> </a:t>
            </a:r>
            <a:r>
              <a:rPr lang="en-US">
                <a:solidFill>
                  <a:schemeClr val="tx1"/>
                </a:solidFill>
              </a:rPr>
              <a:t>and released on 28 January 2020.</a:t>
            </a:r>
            <a:r>
              <a:rPr lang="en-US" baseline="30000">
                <a:solidFill>
                  <a:schemeClr val="tx1"/>
                </a:solidFill>
              </a:rPr>
              <a:t> </a:t>
            </a:r>
            <a:r>
              <a:rPr lang="en-US">
                <a:solidFill>
                  <a:schemeClr val="tx1"/>
                </a:solidFill>
              </a:rPr>
              <a:t>The books focuses on 2017 and chronicles a year "in the struggle against racism in Canada." </a:t>
            </a:r>
          </a:p>
          <a:p>
            <a:pPr marL="0" indent="0">
              <a:buNone/>
            </a:pPr>
            <a:r>
              <a:rPr lang="en-US">
                <a:solidFill>
                  <a:schemeClr val="tx1"/>
                </a:solidFill>
              </a:rPr>
              <a:t>In the aftermath of the death of Regis </a:t>
            </a:r>
            <a:r>
              <a:rPr lang="en-US" err="1">
                <a:solidFill>
                  <a:schemeClr val="tx1"/>
                </a:solidFill>
              </a:rPr>
              <a:t>Korchinski-Paquet</a:t>
            </a:r>
            <a:r>
              <a:rPr lang="en-US">
                <a:solidFill>
                  <a:schemeClr val="tx1"/>
                </a:solidFill>
              </a:rPr>
              <a:t>, Cole argued for the defunding of the Toronto Police and the redistribution of funds to mental health services and initiatives to address poverty and systemic racism.</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7618" y="105330"/>
            <a:ext cx="609600" cy="609600"/>
          </a:xfrm>
          <a:prstGeom prst="rect">
            <a:avLst/>
          </a:prstGeom>
        </p:spPr>
      </p:pic>
      <p:pic>
        <p:nvPicPr>
          <p:cNvPr id="4" name="Picture 4" descr="A picture containing person, wearing, person, looking&#10;&#10;Description automatically generated">
            <a:extLst>
              <a:ext uri="{FF2B5EF4-FFF2-40B4-BE49-F238E27FC236}">
                <a16:creationId xmlns:a16="http://schemas.microsoft.com/office/drawing/2014/main" id="{F8CA8D55-8BE9-4893-923E-DD30FBE1053E}"/>
              </a:ext>
            </a:extLst>
          </p:cNvPr>
          <p:cNvPicPr>
            <a:picLocks noChangeAspect="1"/>
          </p:cNvPicPr>
          <p:nvPr/>
        </p:nvPicPr>
        <p:blipFill>
          <a:blip r:embed="rId5"/>
          <a:stretch>
            <a:fillRect/>
          </a:stretch>
        </p:blipFill>
        <p:spPr>
          <a:xfrm>
            <a:off x="3935972" y="202731"/>
            <a:ext cx="4853015" cy="3078596"/>
          </a:xfrm>
          <a:prstGeom prst="rect">
            <a:avLst/>
          </a:prstGeom>
        </p:spPr>
      </p:pic>
    </p:spTree>
    <p:extLst>
      <p:ext uri="{BB962C8B-B14F-4D97-AF65-F5344CB8AC3E}">
        <p14:creationId xmlns:p14="http://schemas.microsoft.com/office/powerpoint/2010/main" val="7115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0117"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35" y="2991029"/>
            <a:ext cx="2875430" cy="2697326"/>
          </a:xfrm>
        </p:spPr>
        <p:txBody>
          <a:bodyPr>
            <a:normAutofit/>
          </a:bodyPr>
          <a:lstStyle/>
          <a:p>
            <a:pPr algn="ctr"/>
            <a:r>
              <a:rPr lang="en-US" sz="2800">
                <a:solidFill>
                  <a:srgbClr val="00B050"/>
                </a:solidFill>
              </a:rPr>
              <a:t>A general discussion of the Desmond Cole article, “The Skin I’m In”</a:t>
            </a:r>
            <a:endParaRPr lang="en-US" sz="2800"/>
          </a:p>
        </p:txBody>
      </p:sp>
      <p:sp>
        <p:nvSpPr>
          <p:cNvPr id="3" name="Content Placeholder 2"/>
          <p:cNvSpPr>
            <a:spLocks noGrp="1"/>
          </p:cNvSpPr>
          <p:nvPr>
            <p:ph idx="1"/>
          </p:nvPr>
        </p:nvSpPr>
        <p:spPr>
          <a:xfrm>
            <a:off x="3886200" y="184638"/>
            <a:ext cx="4686299" cy="6039584"/>
          </a:xfrm>
        </p:spPr>
        <p:txBody>
          <a:bodyPr>
            <a:normAutofit fontScale="62500" lnSpcReduction="20000"/>
          </a:bodyPr>
          <a:lstStyle/>
          <a:p>
            <a:r>
              <a:rPr lang="en-US">
                <a:solidFill>
                  <a:srgbClr val="FFFF00"/>
                </a:solidFill>
              </a:rPr>
              <a:t>Was it a surprise to learn that Desmond Cole’s experience was in Canada?</a:t>
            </a:r>
          </a:p>
          <a:p>
            <a:r>
              <a:rPr lang="en-US"/>
              <a:t>Pgs. 4-5: “My skin is the deep brown of a well-worn penny. My eyes are the same shade as my complexion, but they light up amber in the sun, like a glass of whiskey. On a good day, I like the way I look. At other times, particularly when people point out how dark I am, I want to slip through a crack in the ground and disappear. White people often go out of their way to say they don’t see </a:t>
            </a:r>
            <a:r>
              <a:rPr lang="en-US" err="1"/>
              <a:t>colour</a:t>
            </a:r>
            <a:r>
              <a:rPr lang="en-US"/>
              <a:t> when they look at me—in those moments, I’m tempted to recommend an optometrist. I know they’re just expressing a desire for equality, but I don’t want to be erased in the process. When I walk down the street, I find myself imagining that strangers view me with suspicion and fear. This phenomenon is what the African-American writer and activist W. E. B. Du Bois described as “double-consciousness”: how blacks experience reality through their own eyes and through the eyes of a society that prejudges them.”</a:t>
            </a:r>
          </a:p>
          <a:p>
            <a:r>
              <a:rPr lang="en-US"/>
              <a:t>Pg. 12: “After years of being stopped by police, I’ve started to internalize their scrutiny.”</a:t>
            </a:r>
          </a:p>
          <a:p>
            <a:r>
              <a:rPr lang="en-US">
                <a:solidFill>
                  <a:srgbClr val="FFFF00"/>
                </a:solidFill>
              </a:rPr>
              <a:t>How does this relate to Sartre’s discussion of self-consciousness (think specifically of his discussion of shame)?</a:t>
            </a:r>
          </a:p>
          <a:p>
            <a:r>
              <a:rPr lang="en-US">
                <a:solidFill>
                  <a:srgbClr val="FFFF00"/>
                </a:solidFill>
              </a:rPr>
              <a:t>How does this relate to Nietzsche’s three basic perspectives? </a:t>
            </a:r>
          </a:p>
          <a:p>
            <a:r>
              <a:rPr lang="en-US">
                <a:solidFill>
                  <a:srgbClr val="FFFF00"/>
                </a:solidFill>
              </a:rPr>
              <a:t>How does discrimination change the </a:t>
            </a:r>
            <a:r>
              <a:rPr lang="en-US" err="1">
                <a:solidFill>
                  <a:srgbClr val="FFFF00"/>
                </a:solidFill>
              </a:rPr>
              <a:t>behaviour</a:t>
            </a:r>
            <a:r>
              <a:rPr lang="en-US">
                <a:solidFill>
                  <a:srgbClr val="FFFF00"/>
                </a:solidFill>
              </a:rPr>
              <a:t> of the discriminated (think of the Observer’s Paradox)?</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65983" y="5831366"/>
            <a:ext cx="609600" cy="609600"/>
          </a:xfrm>
          <a:prstGeom prst="rect">
            <a:avLst/>
          </a:prstGeom>
        </p:spPr>
      </p:pic>
      <p:pic>
        <p:nvPicPr>
          <p:cNvPr id="4" name="Picture 5" descr="Qr code&#10;&#10;Description automatically generated">
            <a:extLst>
              <a:ext uri="{FF2B5EF4-FFF2-40B4-BE49-F238E27FC236}">
                <a16:creationId xmlns:a16="http://schemas.microsoft.com/office/drawing/2014/main" id="{2D5357F6-4D69-4E84-97F5-E0BF37B0B95B}"/>
              </a:ext>
            </a:extLst>
          </p:cNvPr>
          <p:cNvPicPr>
            <a:picLocks noChangeAspect="1"/>
          </p:cNvPicPr>
          <p:nvPr/>
        </p:nvPicPr>
        <p:blipFill>
          <a:blip r:embed="rId5"/>
          <a:stretch>
            <a:fillRect/>
          </a:stretch>
        </p:blipFill>
        <p:spPr>
          <a:xfrm>
            <a:off x="174424" y="215945"/>
            <a:ext cx="3646147" cy="2312191"/>
          </a:xfrm>
          <a:prstGeom prst="rect">
            <a:avLst/>
          </a:prstGeom>
        </p:spPr>
      </p:pic>
    </p:spTree>
    <p:extLst>
      <p:ext uri="{BB962C8B-B14F-4D97-AF65-F5344CB8AC3E}">
        <p14:creationId xmlns:p14="http://schemas.microsoft.com/office/powerpoint/2010/main" val="15984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64266" fill="hold"/>
                                        <p:tgtEl>
                                          <p:spTgt spid="5"/>
                                        </p:tgtEl>
                                      </p:cBhvr>
                                    </p:cmd>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EF8F-4C8E-407C-825F-071670A5FC9A}"/>
              </a:ext>
            </a:extLst>
          </p:cNvPr>
          <p:cNvSpPr>
            <a:spLocks noGrp="1"/>
          </p:cNvSpPr>
          <p:nvPr>
            <p:ph type="title"/>
          </p:nvPr>
        </p:nvSpPr>
        <p:spPr>
          <a:xfrm>
            <a:off x="133927" y="1407554"/>
            <a:ext cx="2757055" cy="604104"/>
          </a:xfrm>
          <a:solidFill>
            <a:schemeClr val="tx1"/>
          </a:solidFill>
        </p:spPr>
        <p:txBody>
          <a:bodyPr>
            <a:normAutofit fontScale="90000"/>
          </a:bodyPr>
          <a:lstStyle/>
          <a:p>
            <a:r>
              <a:rPr lang="en-US" dirty="0">
                <a:solidFill>
                  <a:schemeClr val="bg1"/>
                </a:solidFill>
              </a:rPr>
              <a:t>Positionality</a:t>
            </a:r>
          </a:p>
        </p:txBody>
      </p:sp>
      <p:sp>
        <p:nvSpPr>
          <p:cNvPr id="3" name="Content Placeholder 2">
            <a:extLst>
              <a:ext uri="{FF2B5EF4-FFF2-40B4-BE49-F238E27FC236}">
                <a16:creationId xmlns:a16="http://schemas.microsoft.com/office/drawing/2014/main" id="{8DA38640-3951-48A4-85CE-17E842B40B77}"/>
              </a:ext>
            </a:extLst>
          </p:cNvPr>
          <p:cNvSpPr>
            <a:spLocks noGrp="1"/>
          </p:cNvSpPr>
          <p:nvPr>
            <p:ph idx="1"/>
          </p:nvPr>
        </p:nvSpPr>
        <p:spPr>
          <a:xfrm>
            <a:off x="232757" y="3429000"/>
            <a:ext cx="8620298" cy="2750127"/>
          </a:xfrm>
        </p:spPr>
        <p:txBody>
          <a:bodyPr>
            <a:normAutofit lnSpcReduction="10000"/>
          </a:bodyPr>
          <a:lstStyle/>
          <a:p>
            <a:r>
              <a:rPr lang="en-US" dirty="0"/>
              <a:t>The way social position (</a:t>
            </a:r>
            <a:r>
              <a:rPr lang="en-US" i="1" dirty="0"/>
              <a:t>e.g.,</a:t>
            </a:r>
            <a:r>
              <a:rPr lang="en-US" dirty="0"/>
              <a:t> race, gender, class, ability) shapes identity in society.</a:t>
            </a:r>
          </a:p>
          <a:p>
            <a:r>
              <a:rPr lang="en-US" dirty="0"/>
              <a:t>What philosophical questions does this concept relate to? </a:t>
            </a:r>
          </a:p>
          <a:p>
            <a:r>
              <a:rPr lang="en-US" dirty="0"/>
              <a:t>On a piece of paper, take a minute write down three things about your identity that shape your social position (how much power, recognition, possibility you have). </a:t>
            </a:r>
          </a:p>
          <a:p>
            <a:r>
              <a:rPr lang="en-US" dirty="0"/>
              <a:t>Let’s share and compare. </a:t>
            </a:r>
          </a:p>
        </p:txBody>
      </p:sp>
      <p:pic>
        <p:nvPicPr>
          <p:cNvPr id="5" name="Picture 4">
            <a:extLst>
              <a:ext uri="{FF2B5EF4-FFF2-40B4-BE49-F238E27FC236}">
                <a16:creationId xmlns:a16="http://schemas.microsoft.com/office/drawing/2014/main" id="{61E6EDD8-FC0C-408E-AF4B-E6175B5D401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015673" y="185606"/>
            <a:ext cx="5994400" cy="3048000"/>
          </a:xfrm>
          <a:prstGeom prst="rect">
            <a:avLst/>
          </a:prstGeom>
        </p:spPr>
      </p:pic>
    </p:spTree>
    <p:extLst>
      <p:ext uri="{BB962C8B-B14F-4D97-AF65-F5344CB8AC3E}">
        <p14:creationId xmlns:p14="http://schemas.microsoft.com/office/powerpoint/2010/main" val="64542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42" y="3055828"/>
            <a:ext cx="4872003" cy="587917"/>
          </a:xfrm>
          <a:solidFill>
            <a:schemeClr val="tx1"/>
          </a:solidFill>
        </p:spPr>
        <p:txBody>
          <a:bodyPr>
            <a:noAutofit/>
          </a:bodyPr>
          <a:lstStyle/>
          <a:p>
            <a:pPr algn="ctr"/>
            <a:r>
              <a:rPr lang="en-US" sz="4000" b="1" dirty="0">
                <a:solidFill>
                  <a:schemeClr val="bg1"/>
                </a:solidFill>
              </a:rPr>
              <a:t>Charles W. Mills</a:t>
            </a:r>
            <a:endParaRPr lang="en-US" dirty="0">
              <a:solidFill>
                <a:schemeClr val="bg1"/>
              </a:solidFill>
            </a:endParaRPr>
          </a:p>
        </p:txBody>
      </p:sp>
      <p:sp>
        <p:nvSpPr>
          <p:cNvPr id="3" name="Content Placeholder 2"/>
          <p:cNvSpPr>
            <a:spLocks noGrp="1"/>
          </p:cNvSpPr>
          <p:nvPr>
            <p:ph idx="1"/>
          </p:nvPr>
        </p:nvSpPr>
        <p:spPr>
          <a:xfrm>
            <a:off x="97490" y="3740727"/>
            <a:ext cx="8707966" cy="2570416"/>
          </a:xfrm>
        </p:spPr>
        <p:txBody>
          <a:bodyPr/>
          <a:lstStyle/>
          <a:p>
            <a:pPr marL="0" indent="0" algn="just">
              <a:buNone/>
            </a:pPr>
            <a:r>
              <a:rPr lang="en-US" b="1" dirty="0">
                <a:solidFill>
                  <a:schemeClr val="tx1"/>
                </a:solidFill>
              </a:rPr>
              <a:t>Charles Wade Mills</a:t>
            </a:r>
            <a:r>
              <a:rPr lang="en-US" dirty="0">
                <a:solidFill>
                  <a:schemeClr val="tx1"/>
                </a:solidFill>
              </a:rPr>
              <a:t> is a Jamaican-American philosopher. He is known for his work in social and political philosophy, particularly in oppositional political theory as centered on class, gender, and race. Mills is Distinguished Professor of Philosophy at The Graduate Center, City University of New York, in New York City. </a:t>
            </a:r>
            <a:r>
              <a:rPr lang="en-US" dirty="0" err="1">
                <a:solidFill>
                  <a:schemeClr val="tx1"/>
                </a:solidFill>
              </a:rPr>
              <a:t>Mills's</a:t>
            </a:r>
            <a:r>
              <a:rPr lang="en-US" dirty="0">
                <a:solidFill>
                  <a:schemeClr val="tx1"/>
                </a:solidFill>
              </a:rPr>
              <a:t> main research interests are in political theory  (radical and oppositional), particularly around issues of social class, gender, and race. He has published numerous articles on Marxism, critical race theory, and African-American philosophy.  </a:t>
            </a:r>
          </a:p>
        </p:txBody>
      </p:sp>
      <p:pic>
        <p:nvPicPr>
          <p:cNvPr id="5" name="Picture 5" descr="A picture containing person, person, indoor&#10;&#10;Description automatically generated">
            <a:extLst>
              <a:ext uri="{FF2B5EF4-FFF2-40B4-BE49-F238E27FC236}">
                <a16:creationId xmlns:a16="http://schemas.microsoft.com/office/drawing/2014/main" id="{156AFE0C-9247-4838-BA56-D011DC0DEBF9}"/>
              </a:ext>
            </a:extLst>
          </p:cNvPr>
          <p:cNvPicPr>
            <a:picLocks noChangeAspect="1"/>
          </p:cNvPicPr>
          <p:nvPr/>
        </p:nvPicPr>
        <p:blipFill>
          <a:blip r:embed="rId2"/>
          <a:stretch>
            <a:fillRect/>
          </a:stretch>
        </p:blipFill>
        <p:spPr>
          <a:xfrm>
            <a:off x="2381140" y="135388"/>
            <a:ext cx="4262796" cy="2843293"/>
          </a:xfrm>
          <a:prstGeom prst="rect">
            <a:avLst/>
          </a:prstGeom>
        </p:spPr>
      </p:pic>
    </p:spTree>
    <p:extLst>
      <p:ext uri="{BB962C8B-B14F-4D97-AF65-F5344CB8AC3E}">
        <p14:creationId xmlns:p14="http://schemas.microsoft.com/office/powerpoint/2010/main" val="12666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ext&#10;&#10;Description automatically generated">
            <a:extLst>
              <a:ext uri="{FF2B5EF4-FFF2-40B4-BE49-F238E27FC236}">
                <a16:creationId xmlns:a16="http://schemas.microsoft.com/office/drawing/2014/main" id="{BB3FB4F9-4C22-4FCE-8AF6-C6E70D7C9F8B}"/>
              </a:ext>
            </a:extLst>
          </p:cNvPr>
          <p:cNvPicPr>
            <a:picLocks noChangeAspect="1"/>
          </p:cNvPicPr>
          <p:nvPr/>
        </p:nvPicPr>
        <p:blipFill>
          <a:blip r:embed="rId2"/>
          <a:stretch>
            <a:fillRect/>
          </a:stretch>
        </p:blipFill>
        <p:spPr>
          <a:xfrm>
            <a:off x="99545" y="96318"/>
            <a:ext cx="4425765" cy="6630125"/>
          </a:xfrm>
          <a:prstGeom prst="rect">
            <a:avLst/>
          </a:prstGeom>
        </p:spPr>
      </p:pic>
      <p:sp>
        <p:nvSpPr>
          <p:cNvPr id="2" name="Title 1"/>
          <p:cNvSpPr>
            <a:spLocks noGrp="1"/>
          </p:cNvSpPr>
          <p:nvPr>
            <p:ph type="title"/>
          </p:nvPr>
        </p:nvSpPr>
        <p:spPr>
          <a:xfrm>
            <a:off x="5236288" y="679523"/>
            <a:ext cx="3177397" cy="941459"/>
          </a:xfrm>
          <a:solidFill>
            <a:schemeClr val="tx1"/>
          </a:solidFill>
        </p:spPr>
        <p:txBody>
          <a:bodyPr>
            <a:noAutofit/>
          </a:bodyPr>
          <a:lstStyle/>
          <a:p>
            <a:pPr algn="ctr"/>
            <a:r>
              <a:rPr lang="en-US" sz="1800" b="1" i="0" dirty="0">
                <a:solidFill>
                  <a:schemeClr val="bg1"/>
                </a:solidFill>
              </a:rPr>
              <a:t>Read orally:</a:t>
            </a:r>
            <a:br>
              <a:rPr lang="en-US" sz="1800" b="1" i="0" dirty="0">
                <a:solidFill>
                  <a:schemeClr val="bg1"/>
                </a:solidFill>
              </a:rPr>
            </a:br>
            <a:r>
              <a:rPr lang="en-US" sz="1800" b="1" i="0" dirty="0">
                <a:solidFill>
                  <a:schemeClr val="bg1"/>
                </a:solidFill>
              </a:rPr>
              <a:t>excerpt from</a:t>
            </a:r>
            <a:br>
              <a:rPr lang="en-US" sz="1800" b="1" i="0" dirty="0">
                <a:solidFill>
                  <a:schemeClr val="bg1"/>
                </a:solidFill>
              </a:rPr>
            </a:br>
            <a:r>
              <a:rPr lang="en-US" sz="1800" b="1" i="0" dirty="0">
                <a:solidFill>
                  <a:schemeClr val="bg1"/>
                </a:solidFill>
              </a:rPr>
              <a:t>pg. 2 </a:t>
            </a:r>
            <a:r>
              <a:rPr lang="en-US" sz="1800" b="1" dirty="0">
                <a:solidFill>
                  <a:schemeClr val="bg1"/>
                </a:solidFill>
              </a:rPr>
              <a:t>Blackness Visible</a:t>
            </a:r>
          </a:p>
        </p:txBody>
      </p:sp>
      <p:sp>
        <p:nvSpPr>
          <p:cNvPr id="3" name="Content Placeholder 2"/>
          <p:cNvSpPr>
            <a:spLocks noGrp="1"/>
          </p:cNvSpPr>
          <p:nvPr>
            <p:ph idx="1"/>
          </p:nvPr>
        </p:nvSpPr>
        <p:spPr>
          <a:xfrm>
            <a:off x="4978808" y="2202873"/>
            <a:ext cx="3692358" cy="2729345"/>
          </a:xfrm>
          <a:solidFill>
            <a:schemeClr val="bg1"/>
          </a:solidFill>
        </p:spPr>
        <p:txBody>
          <a:bodyPr>
            <a:normAutofit/>
          </a:bodyPr>
          <a:lstStyle/>
          <a:p>
            <a:r>
              <a:rPr lang="en-US" dirty="0">
                <a:solidFill>
                  <a:schemeClr val="tx1"/>
                </a:solidFill>
              </a:rPr>
              <a:t>What is the “schizophrenic relationship” women often have with classical philosophy, and why do they have it? </a:t>
            </a:r>
          </a:p>
          <a:p>
            <a:r>
              <a:rPr lang="en-US" dirty="0">
                <a:solidFill>
                  <a:schemeClr val="tx1"/>
                </a:solidFill>
              </a:rPr>
              <a:t>Also, why does Mills begin with the gender parallel to build his argument? </a:t>
            </a:r>
          </a:p>
        </p:txBody>
      </p:sp>
    </p:spTree>
    <p:extLst>
      <p:ext uri="{BB962C8B-B14F-4D97-AF65-F5344CB8AC3E}">
        <p14:creationId xmlns:p14="http://schemas.microsoft.com/office/powerpoint/2010/main" val="17368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person, old, black&#10;&#10;Description automatically generated">
            <a:extLst>
              <a:ext uri="{FF2B5EF4-FFF2-40B4-BE49-F238E27FC236}">
                <a16:creationId xmlns:a16="http://schemas.microsoft.com/office/drawing/2014/main" id="{34882CAC-7FF3-4A6C-9087-52F425BDFCD5}"/>
              </a:ext>
            </a:extLst>
          </p:cNvPr>
          <p:cNvPicPr>
            <a:picLocks noChangeAspect="1"/>
          </p:cNvPicPr>
          <p:nvPr/>
        </p:nvPicPr>
        <p:blipFill>
          <a:blip r:embed="rId2"/>
          <a:stretch>
            <a:fillRect/>
          </a:stretch>
        </p:blipFill>
        <p:spPr>
          <a:xfrm>
            <a:off x="0" y="290611"/>
            <a:ext cx="9144000" cy="6125101"/>
          </a:xfrm>
          <a:prstGeom prst="rect">
            <a:avLst/>
          </a:prstGeom>
        </p:spPr>
      </p:pic>
      <p:sp>
        <p:nvSpPr>
          <p:cNvPr id="2" name="Title 1"/>
          <p:cNvSpPr>
            <a:spLocks noGrp="1"/>
          </p:cNvSpPr>
          <p:nvPr>
            <p:ph type="title"/>
          </p:nvPr>
        </p:nvSpPr>
        <p:spPr>
          <a:xfrm>
            <a:off x="4752109" y="672195"/>
            <a:ext cx="3557957" cy="990351"/>
          </a:xfrm>
          <a:solidFill>
            <a:schemeClr val="tx1"/>
          </a:solidFill>
        </p:spPr>
        <p:txBody>
          <a:bodyPr>
            <a:normAutofit/>
          </a:bodyPr>
          <a:lstStyle/>
          <a:p>
            <a:pPr algn="ctr"/>
            <a:r>
              <a:rPr lang="en-US" sz="1800" b="1" i="0" dirty="0">
                <a:solidFill>
                  <a:schemeClr val="bg1"/>
                </a:solidFill>
              </a:rPr>
              <a:t>Read orally:</a:t>
            </a:r>
            <a:br>
              <a:rPr lang="en-US" sz="1800" b="1" i="0" dirty="0">
                <a:solidFill>
                  <a:schemeClr val="bg1"/>
                </a:solidFill>
              </a:rPr>
            </a:br>
            <a:r>
              <a:rPr lang="en-US" sz="1800" b="1" i="0" dirty="0">
                <a:solidFill>
                  <a:schemeClr val="bg1"/>
                </a:solidFill>
              </a:rPr>
              <a:t>excerpt from</a:t>
            </a:r>
            <a:br>
              <a:rPr lang="en-US" sz="1800" b="1" i="0" dirty="0">
                <a:solidFill>
                  <a:schemeClr val="bg1"/>
                </a:solidFill>
              </a:rPr>
            </a:br>
            <a:r>
              <a:rPr lang="en-US" sz="1800" b="1" i="0" dirty="0">
                <a:solidFill>
                  <a:schemeClr val="bg1"/>
                </a:solidFill>
              </a:rPr>
              <a:t>pg. 3 </a:t>
            </a:r>
            <a:r>
              <a:rPr lang="en-US" sz="1800" b="1" dirty="0">
                <a:solidFill>
                  <a:schemeClr val="bg1"/>
                </a:solidFill>
              </a:rPr>
              <a:t>Blackness Visible</a:t>
            </a:r>
          </a:p>
        </p:txBody>
      </p:sp>
      <p:sp>
        <p:nvSpPr>
          <p:cNvPr id="3" name="Content Placeholder 2"/>
          <p:cNvSpPr>
            <a:spLocks noGrp="1"/>
          </p:cNvSpPr>
          <p:nvPr>
            <p:ph idx="1"/>
          </p:nvPr>
        </p:nvSpPr>
        <p:spPr>
          <a:xfrm>
            <a:off x="434473" y="4627418"/>
            <a:ext cx="8275053" cy="1246909"/>
          </a:xfrm>
          <a:solidFill>
            <a:schemeClr val="bg1"/>
          </a:solidFill>
        </p:spPr>
        <p:txBody>
          <a:bodyPr>
            <a:normAutofit/>
          </a:bodyPr>
          <a:lstStyle/>
          <a:p>
            <a:r>
              <a:rPr lang="en-US" dirty="0">
                <a:solidFill>
                  <a:schemeClr val="tx1"/>
                </a:solidFill>
              </a:rPr>
              <a:t>What, according to Mills, is the difference between women and blacks in classical philosophy? </a:t>
            </a:r>
          </a:p>
          <a:p>
            <a:r>
              <a:rPr lang="en-US" dirty="0">
                <a:solidFill>
                  <a:schemeClr val="tx1"/>
                </a:solidFill>
              </a:rPr>
              <a:t>Why does he say that black silence and invisibility is of a different kind? </a:t>
            </a:r>
          </a:p>
        </p:txBody>
      </p:sp>
    </p:spTree>
    <p:extLst>
      <p:ext uri="{BB962C8B-B14F-4D97-AF65-F5344CB8AC3E}">
        <p14:creationId xmlns:p14="http://schemas.microsoft.com/office/powerpoint/2010/main" val="42890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graphical user interface&#10;&#10;Description automatically generated">
            <a:extLst>
              <a:ext uri="{FF2B5EF4-FFF2-40B4-BE49-F238E27FC236}">
                <a16:creationId xmlns:a16="http://schemas.microsoft.com/office/drawing/2014/main" id="{C649834D-A6E4-4AAC-94E8-07D2CD907714}"/>
              </a:ext>
            </a:extLst>
          </p:cNvPr>
          <p:cNvPicPr>
            <a:picLocks noChangeAspect="1"/>
          </p:cNvPicPr>
          <p:nvPr/>
        </p:nvPicPr>
        <p:blipFill>
          <a:blip r:embed="rId2"/>
          <a:stretch>
            <a:fillRect/>
          </a:stretch>
        </p:blipFill>
        <p:spPr>
          <a:xfrm>
            <a:off x="2299855" y="0"/>
            <a:ext cx="6844146" cy="6886329"/>
          </a:xfrm>
          <a:prstGeom prst="rect">
            <a:avLst/>
          </a:prstGeom>
        </p:spPr>
      </p:pic>
      <p:sp>
        <p:nvSpPr>
          <p:cNvPr id="2" name="Title 1"/>
          <p:cNvSpPr>
            <a:spLocks noGrp="1"/>
          </p:cNvSpPr>
          <p:nvPr>
            <p:ph type="title"/>
          </p:nvPr>
        </p:nvSpPr>
        <p:spPr>
          <a:xfrm>
            <a:off x="116021" y="2061100"/>
            <a:ext cx="3403997" cy="903304"/>
          </a:xfrm>
          <a:solidFill>
            <a:schemeClr val="tx1"/>
          </a:solidFill>
        </p:spPr>
        <p:txBody>
          <a:bodyPr>
            <a:normAutofit/>
          </a:bodyPr>
          <a:lstStyle/>
          <a:p>
            <a:pPr algn="ctr"/>
            <a:r>
              <a:rPr lang="en-US" sz="1800" b="1" i="0" dirty="0">
                <a:solidFill>
                  <a:schemeClr val="bg1"/>
                </a:solidFill>
              </a:rPr>
              <a:t>Read orally:</a:t>
            </a:r>
            <a:br>
              <a:rPr lang="en-US" sz="1800" b="1" i="0" dirty="0">
                <a:solidFill>
                  <a:schemeClr val="bg1"/>
                </a:solidFill>
              </a:rPr>
            </a:br>
            <a:r>
              <a:rPr lang="en-US" sz="1800" b="1" i="0" dirty="0">
                <a:solidFill>
                  <a:schemeClr val="bg1"/>
                </a:solidFill>
              </a:rPr>
              <a:t>excerpt from</a:t>
            </a:r>
            <a:br>
              <a:rPr lang="en-US" sz="1800" b="1" i="0" dirty="0">
                <a:solidFill>
                  <a:schemeClr val="bg1"/>
                </a:solidFill>
              </a:rPr>
            </a:br>
            <a:r>
              <a:rPr lang="en-US" sz="1800" b="1" i="0" dirty="0">
                <a:solidFill>
                  <a:schemeClr val="bg1"/>
                </a:solidFill>
              </a:rPr>
              <a:t>pg. 4 </a:t>
            </a:r>
            <a:r>
              <a:rPr lang="en-US" sz="1800" b="1" dirty="0">
                <a:solidFill>
                  <a:schemeClr val="bg1"/>
                </a:solidFill>
              </a:rPr>
              <a:t>Blackness Visible</a:t>
            </a:r>
            <a:endParaRPr lang="en-US" sz="1800" b="1" dirty="0">
              <a:solidFill>
                <a:srgbClr val="00B050"/>
              </a:solidFill>
            </a:endParaRPr>
          </a:p>
        </p:txBody>
      </p:sp>
      <p:sp>
        <p:nvSpPr>
          <p:cNvPr id="3" name="Content Placeholder 2"/>
          <p:cNvSpPr>
            <a:spLocks noGrp="1"/>
          </p:cNvSpPr>
          <p:nvPr>
            <p:ph idx="1"/>
          </p:nvPr>
        </p:nvSpPr>
        <p:spPr>
          <a:xfrm>
            <a:off x="352030" y="3820393"/>
            <a:ext cx="2931978" cy="2410221"/>
          </a:xfrm>
          <a:solidFill>
            <a:schemeClr val="bg1"/>
          </a:solidFill>
        </p:spPr>
        <p:txBody>
          <a:bodyPr>
            <a:normAutofit lnSpcReduction="10000"/>
          </a:bodyPr>
          <a:lstStyle/>
          <a:p>
            <a:r>
              <a:rPr lang="en-US" dirty="0">
                <a:solidFill>
                  <a:schemeClr val="tx1"/>
                </a:solidFill>
              </a:rPr>
              <a:t>What is the source of the impatience or indifference of black students to moral philosophy? </a:t>
            </a:r>
          </a:p>
          <a:p>
            <a:r>
              <a:rPr lang="en-US" dirty="0">
                <a:solidFill>
                  <a:schemeClr val="tx1"/>
                </a:solidFill>
              </a:rPr>
              <a:t>What is the “pretense” that Mills describes?</a:t>
            </a:r>
          </a:p>
        </p:txBody>
      </p:sp>
    </p:spTree>
    <p:extLst>
      <p:ext uri="{BB962C8B-B14F-4D97-AF65-F5344CB8AC3E}">
        <p14:creationId xmlns:p14="http://schemas.microsoft.com/office/powerpoint/2010/main" val="20230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wall, person, indoor, hair&#10;&#10;Description automatically generated">
            <a:extLst>
              <a:ext uri="{FF2B5EF4-FFF2-40B4-BE49-F238E27FC236}">
                <a16:creationId xmlns:a16="http://schemas.microsoft.com/office/drawing/2014/main" id="{2ABB6DCA-FF1B-46B1-88D1-87AA43CAAE8F}"/>
              </a:ext>
            </a:extLst>
          </p:cNvPr>
          <p:cNvPicPr>
            <a:picLocks noChangeAspect="1"/>
          </p:cNvPicPr>
          <p:nvPr/>
        </p:nvPicPr>
        <p:blipFill>
          <a:blip r:embed="rId3"/>
          <a:stretch>
            <a:fillRect/>
          </a:stretch>
        </p:blipFill>
        <p:spPr>
          <a:xfrm>
            <a:off x="4440629" y="204592"/>
            <a:ext cx="4452194" cy="4456598"/>
          </a:xfrm>
          <a:prstGeom prst="rect">
            <a:avLst/>
          </a:prstGeom>
        </p:spPr>
      </p:pic>
      <p:pic>
        <p:nvPicPr>
          <p:cNvPr id="5" name="Picture 5">
            <a:extLst>
              <a:ext uri="{FF2B5EF4-FFF2-40B4-BE49-F238E27FC236}">
                <a16:creationId xmlns:a16="http://schemas.microsoft.com/office/drawing/2014/main" id="{E7AC1C30-CF4B-4E1F-BDF2-1FDB3E228C24}"/>
              </a:ext>
            </a:extLst>
          </p:cNvPr>
          <p:cNvPicPr>
            <a:picLocks noChangeAspect="1"/>
          </p:cNvPicPr>
          <p:nvPr/>
        </p:nvPicPr>
        <p:blipFill>
          <a:blip r:embed="rId4"/>
          <a:stretch>
            <a:fillRect/>
          </a:stretch>
        </p:blipFill>
        <p:spPr>
          <a:xfrm>
            <a:off x="251177" y="204592"/>
            <a:ext cx="3667178" cy="5652013"/>
          </a:xfrm>
          <a:prstGeom prst="rect">
            <a:avLst/>
          </a:prstGeom>
        </p:spPr>
      </p:pic>
      <p:sp>
        <p:nvSpPr>
          <p:cNvPr id="2" name="Title 1"/>
          <p:cNvSpPr>
            <a:spLocks noGrp="1"/>
          </p:cNvSpPr>
          <p:nvPr>
            <p:ph type="title"/>
          </p:nvPr>
        </p:nvSpPr>
        <p:spPr>
          <a:xfrm>
            <a:off x="3209645" y="4150223"/>
            <a:ext cx="3313604" cy="920519"/>
          </a:xfrm>
          <a:solidFill>
            <a:schemeClr val="tx1"/>
          </a:solidFill>
        </p:spPr>
        <p:txBody>
          <a:bodyPr>
            <a:noAutofit/>
          </a:bodyPr>
          <a:lstStyle/>
          <a:p>
            <a:pPr algn="ctr"/>
            <a:r>
              <a:rPr lang="en-US" sz="1800" b="1" i="0" dirty="0">
                <a:solidFill>
                  <a:schemeClr val="bg1"/>
                </a:solidFill>
              </a:rPr>
              <a:t>Read orally:</a:t>
            </a:r>
            <a:br>
              <a:rPr lang="en-US" sz="1800" b="1" i="0" dirty="0">
                <a:solidFill>
                  <a:schemeClr val="bg1"/>
                </a:solidFill>
              </a:rPr>
            </a:br>
            <a:r>
              <a:rPr lang="en-US" sz="1800" b="1" i="0" dirty="0">
                <a:solidFill>
                  <a:schemeClr val="bg1"/>
                </a:solidFill>
              </a:rPr>
              <a:t>excerpt from</a:t>
            </a:r>
            <a:br>
              <a:rPr lang="en-US" sz="1800" b="1" i="0" dirty="0">
                <a:solidFill>
                  <a:schemeClr val="bg1"/>
                </a:solidFill>
              </a:rPr>
            </a:br>
            <a:r>
              <a:rPr lang="en-US" sz="1800" b="1" i="0" dirty="0">
                <a:solidFill>
                  <a:schemeClr val="bg1"/>
                </a:solidFill>
              </a:rPr>
              <a:t>pg. 5 </a:t>
            </a:r>
            <a:r>
              <a:rPr lang="en-US" sz="1800" b="1" dirty="0">
                <a:solidFill>
                  <a:schemeClr val="bg1"/>
                </a:solidFill>
              </a:rPr>
              <a:t>Blackness Visible</a:t>
            </a:r>
            <a:endParaRPr lang="en-US" sz="1800" dirty="0"/>
          </a:p>
        </p:txBody>
      </p:sp>
      <p:sp>
        <p:nvSpPr>
          <p:cNvPr id="3" name="Content Placeholder 2"/>
          <p:cNvSpPr>
            <a:spLocks noGrp="1"/>
          </p:cNvSpPr>
          <p:nvPr>
            <p:ph idx="1"/>
          </p:nvPr>
        </p:nvSpPr>
        <p:spPr>
          <a:xfrm>
            <a:off x="1653847" y="5267768"/>
            <a:ext cx="6425200" cy="1407942"/>
          </a:xfrm>
          <a:solidFill>
            <a:schemeClr val="bg1"/>
          </a:solidFill>
        </p:spPr>
        <p:txBody>
          <a:bodyPr>
            <a:normAutofit/>
          </a:bodyPr>
          <a:lstStyle/>
          <a:p>
            <a:r>
              <a:rPr lang="en-US" dirty="0">
                <a:solidFill>
                  <a:schemeClr val="tx1"/>
                </a:solidFill>
              </a:rPr>
              <a:t>What does the claim that “abstractness… is covertly particularistic and concrete” mean? </a:t>
            </a:r>
          </a:p>
          <a:p>
            <a:r>
              <a:rPr lang="en-US" dirty="0">
                <a:solidFill>
                  <a:schemeClr val="tx1"/>
                </a:solidFill>
              </a:rPr>
              <a:t>What is </a:t>
            </a:r>
            <a:r>
              <a:rPr lang="en-US" dirty="0" err="1">
                <a:solidFill>
                  <a:schemeClr val="tx1"/>
                </a:solidFill>
              </a:rPr>
              <a:t>Mills’s</a:t>
            </a:r>
            <a:r>
              <a:rPr lang="en-US" dirty="0">
                <a:solidFill>
                  <a:schemeClr val="tx1"/>
                </a:solidFill>
              </a:rPr>
              <a:t> critique of classical philosophy?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412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outdoor, night, light, rain&#10;&#10;Description automatically generated">
            <a:extLst>
              <a:ext uri="{FF2B5EF4-FFF2-40B4-BE49-F238E27FC236}">
                <a16:creationId xmlns:a16="http://schemas.microsoft.com/office/drawing/2014/main" id="{257EF6DE-BDEF-4475-B3FF-CAA1CA0B7292}"/>
              </a:ext>
            </a:extLst>
          </p:cNvPr>
          <p:cNvPicPr>
            <a:picLocks noChangeAspect="1"/>
          </p:cNvPicPr>
          <p:nvPr/>
        </p:nvPicPr>
        <p:blipFill>
          <a:blip r:embed="rId2"/>
          <a:stretch>
            <a:fillRect/>
          </a:stretch>
        </p:blipFill>
        <p:spPr>
          <a:xfrm>
            <a:off x="-1762" y="-867071"/>
            <a:ext cx="9156333" cy="7724430"/>
          </a:xfrm>
          <a:prstGeom prst="rect">
            <a:avLst/>
          </a:prstGeom>
        </p:spPr>
      </p:pic>
      <p:sp>
        <p:nvSpPr>
          <p:cNvPr id="2" name="Title 1"/>
          <p:cNvSpPr>
            <a:spLocks noGrp="1"/>
          </p:cNvSpPr>
          <p:nvPr>
            <p:ph type="title"/>
          </p:nvPr>
        </p:nvSpPr>
        <p:spPr>
          <a:xfrm>
            <a:off x="211862" y="1567544"/>
            <a:ext cx="3719945" cy="1314202"/>
          </a:xfrm>
          <a:solidFill>
            <a:schemeClr val="tx1"/>
          </a:solidFill>
        </p:spPr>
        <p:txBody>
          <a:bodyPr>
            <a:normAutofit fontScale="90000"/>
          </a:bodyPr>
          <a:lstStyle/>
          <a:p>
            <a:pPr algn="ctr"/>
            <a:r>
              <a:rPr lang="en-US" sz="1800" b="1" i="0" u="sng" dirty="0">
                <a:solidFill>
                  <a:schemeClr val="bg1"/>
                </a:solidFill>
              </a:rPr>
              <a:t>In-class assignment</a:t>
            </a:r>
            <a:br>
              <a:rPr lang="en-US" sz="1800" b="1" i="0" u="sng" dirty="0">
                <a:solidFill>
                  <a:schemeClr val="bg1"/>
                </a:solidFill>
              </a:rPr>
            </a:br>
            <a:r>
              <a:rPr lang="en-US" sz="1800" b="1" i="0" u="sng" dirty="0">
                <a:solidFill>
                  <a:schemeClr val="bg1"/>
                </a:solidFill>
              </a:rPr>
              <a:t>(done in groups)</a:t>
            </a:r>
            <a:r>
              <a:rPr lang="en-US" sz="1800" b="1" dirty="0">
                <a:solidFill>
                  <a:schemeClr val="bg1"/>
                </a:solidFill>
              </a:rPr>
              <a:t/>
            </a:r>
            <a:br>
              <a:rPr lang="en-US" sz="1800" b="1" dirty="0">
                <a:solidFill>
                  <a:schemeClr val="bg1"/>
                </a:solidFill>
              </a:rPr>
            </a:br>
            <a:r>
              <a:rPr lang="en-US" sz="1800" b="1" dirty="0">
                <a:solidFill>
                  <a:schemeClr val="bg1"/>
                </a:solidFill>
              </a:rPr>
              <a:t>Going back to Nietzsche and perspectivism</a:t>
            </a:r>
            <a:r>
              <a:rPr lang="en-US" sz="1800" b="1" i="0" dirty="0">
                <a:solidFill>
                  <a:schemeClr val="bg1"/>
                </a:solidFill>
              </a:rPr>
              <a:t>: 30 marks</a:t>
            </a:r>
            <a:br>
              <a:rPr lang="en-US" sz="1800" b="1" i="0" dirty="0">
                <a:solidFill>
                  <a:schemeClr val="bg1"/>
                </a:solidFill>
              </a:rPr>
            </a:br>
            <a:r>
              <a:rPr lang="en-US" sz="1800" b="1" i="0" dirty="0">
                <a:solidFill>
                  <a:schemeClr val="bg1"/>
                </a:solidFill>
              </a:rPr>
              <a:t>20 minutes (submit in class)</a:t>
            </a:r>
            <a:endParaRPr lang="en-US" sz="1800" b="1" dirty="0">
              <a:solidFill>
                <a:schemeClr val="bg1"/>
              </a:solidFill>
            </a:endParaRPr>
          </a:p>
        </p:txBody>
      </p:sp>
      <p:sp>
        <p:nvSpPr>
          <p:cNvPr id="3" name="Content Placeholder 2"/>
          <p:cNvSpPr>
            <a:spLocks noGrp="1"/>
          </p:cNvSpPr>
          <p:nvPr>
            <p:ph idx="1"/>
          </p:nvPr>
        </p:nvSpPr>
        <p:spPr>
          <a:xfrm>
            <a:off x="4055777" y="892101"/>
            <a:ext cx="4876361" cy="5655156"/>
          </a:xfrm>
          <a:solidFill>
            <a:schemeClr val="bg1"/>
          </a:solidFill>
        </p:spPr>
        <p:txBody>
          <a:bodyPr>
            <a:normAutofit fontScale="85000" lnSpcReduction="20000"/>
          </a:bodyPr>
          <a:lstStyle/>
          <a:p>
            <a:pPr marL="0" indent="0">
              <a:buNone/>
            </a:pPr>
            <a:r>
              <a:rPr lang="en-US" dirty="0"/>
              <a:t>Nietzsche argues that truth is revealed when we understand that “[t]here is </a:t>
            </a:r>
            <a:r>
              <a:rPr lang="en-US" i="1" dirty="0"/>
              <a:t>only</a:t>
            </a:r>
            <a:r>
              <a:rPr lang="en-US" dirty="0"/>
              <a:t> perspectival seeing, </a:t>
            </a:r>
            <a:r>
              <a:rPr lang="en-US" i="1" dirty="0"/>
              <a:t>only</a:t>
            </a:r>
            <a:r>
              <a:rPr lang="en-US" dirty="0"/>
              <a:t> perspectival “knowing”; and </a:t>
            </a:r>
            <a:r>
              <a:rPr lang="en-US" i="1" dirty="0"/>
              <a:t>the more</a:t>
            </a:r>
            <a:r>
              <a:rPr lang="en-US" dirty="0"/>
              <a:t> affects we allow to speak about a matter, </a:t>
            </a:r>
            <a:r>
              <a:rPr lang="en-US" i="1" dirty="0"/>
              <a:t>the more</a:t>
            </a:r>
            <a:r>
              <a:rPr lang="en-US" dirty="0"/>
              <a:t> eyes, different eyes, we know how to bring to bear on one and the same matter, that much more complete will our “concept” of this matter, our “objectivity” be.” (85, </a:t>
            </a:r>
            <a:r>
              <a:rPr lang="en-US" i="1" dirty="0"/>
              <a:t>On the Genealogy of Morality</a:t>
            </a:r>
            <a:r>
              <a:rPr lang="en-US" dirty="0"/>
              <a:t>, Hackett 1998)</a:t>
            </a:r>
          </a:p>
          <a:p>
            <a:pPr marL="0" indent="0">
              <a:buNone/>
            </a:pPr>
            <a:endParaRPr lang="en-US" dirty="0"/>
          </a:p>
          <a:p>
            <a:pPr marL="0" indent="0">
              <a:buNone/>
            </a:pPr>
            <a:r>
              <a:rPr lang="en-US" dirty="0">
                <a:solidFill>
                  <a:schemeClr val="tx1"/>
                </a:solidFill>
              </a:rPr>
              <a:t>1) Is perspectivism a perspective? If so, what does that mean? Explain your answer. (5 marks)</a:t>
            </a:r>
          </a:p>
          <a:p>
            <a:pPr marL="0" indent="0">
              <a:buNone/>
            </a:pPr>
            <a:r>
              <a:rPr lang="en-US" dirty="0">
                <a:solidFill>
                  <a:schemeClr val="tx1"/>
                </a:solidFill>
              </a:rPr>
              <a:t>2) (20 marks)</a:t>
            </a:r>
          </a:p>
          <a:p>
            <a:pPr marL="0" indent="0">
              <a:buNone/>
            </a:pPr>
            <a:r>
              <a:rPr lang="en-US" dirty="0">
                <a:solidFill>
                  <a:schemeClr val="tx1"/>
                </a:solidFill>
              </a:rPr>
              <a:t> a) Is perspectivism an abstraction (as Mills describes abstraction)?</a:t>
            </a:r>
          </a:p>
          <a:p>
            <a:pPr marL="0" indent="0">
              <a:buNone/>
            </a:pPr>
            <a:r>
              <a:rPr lang="en-US" dirty="0">
                <a:solidFill>
                  <a:schemeClr val="tx1"/>
                </a:solidFill>
              </a:rPr>
              <a:t> b) In which case, is perspectivism part of, as Mills describes it, the racist history of Western philosophy?</a:t>
            </a:r>
          </a:p>
          <a:p>
            <a:pPr marL="0" indent="0">
              <a:buNone/>
            </a:pPr>
            <a:r>
              <a:rPr lang="en-US" dirty="0">
                <a:solidFill>
                  <a:schemeClr val="tx1"/>
                </a:solidFill>
              </a:rPr>
              <a:t>c) Make an argument. Show proof by using the primary sources (</a:t>
            </a:r>
            <a:r>
              <a:rPr lang="en-US" i="1" dirty="0">
                <a:solidFill>
                  <a:schemeClr val="tx1"/>
                </a:solidFill>
              </a:rPr>
              <a:t>i.e.</a:t>
            </a:r>
            <a:r>
              <a:rPr lang="en-US" dirty="0">
                <a:solidFill>
                  <a:schemeClr val="tx1"/>
                </a:solidFill>
              </a:rPr>
              <a:t>, Nietzsche and Mills)</a:t>
            </a:r>
            <a:endParaRPr lang="en-US" dirty="0"/>
          </a:p>
          <a:p>
            <a:pPr marL="0" indent="0">
              <a:buNone/>
            </a:pPr>
            <a:endParaRPr lang="en-US" dirty="0"/>
          </a:p>
        </p:txBody>
      </p:sp>
      <p:sp>
        <p:nvSpPr>
          <p:cNvPr id="6" name="TextBox 5">
            <a:extLst>
              <a:ext uri="{FF2B5EF4-FFF2-40B4-BE49-F238E27FC236}">
                <a16:creationId xmlns:a16="http://schemas.microsoft.com/office/drawing/2014/main" id="{3FB3F23F-13FD-4374-8FE6-4C46C0D2584E}"/>
              </a:ext>
            </a:extLst>
          </p:cNvPr>
          <p:cNvSpPr txBox="1"/>
          <p:nvPr/>
        </p:nvSpPr>
        <p:spPr>
          <a:xfrm>
            <a:off x="381439" y="6177925"/>
            <a:ext cx="1518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Yayoi Kusama</a:t>
            </a:r>
          </a:p>
        </p:txBody>
      </p:sp>
    </p:spTree>
    <p:extLst>
      <p:ext uri="{BB962C8B-B14F-4D97-AF65-F5344CB8AC3E}">
        <p14:creationId xmlns:p14="http://schemas.microsoft.com/office/powerpoint/2010/main" val="15835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6778"/>
            <a:ext cx="7886700" cy="1040522"/>
          </a:xfrm>
        </p:spPr>
        <p:txBody>
          <a:bodyPr>
            <a:normAutofit fontScale="90000"/>
          </a:bodyPr>
          <a:lstStyle/>
          <a:p>
            <a:pPr algn="ctr"/>
            <a:r>
              <a:rPr lang="en-US" sz="2000" b="1">
                <a:solidFill>
                  <a:srgbClr val="00B050"/>
                </a:solidFill>
              </a:rPr>
              <a:t>The Racial Bias of Western Philosophy</a:t>
            </a:r>
            <a:br>
              <a:rPr lang="en-US" sz="2000" b="1">
                <a:solidFill>
                  <a:srgbClr val="00B050"/>
                </a:solidFill>
              </a:rPr>
            </a:br>
            <a:r>
              <a:rPr lang="en-US" sz="2000" b="1">
                <a:solidFill>
                  <a:srgbClr val="00B050"/>
                </a:solidFill>
              </a:rPr>
              <a:t>30 marks</a:t>
            </a:r>
            <a:br>
              <a:rPr lang="en-US" sz="2000" b="1">
                <a:solidFill>
                  <a:srgbClr val="00B050"/>
                </a:solidFill>
              </a:rPr>
            </a:br>
            <a:r>
              <a:rPr lang="en-US" sz="2000" b="1">
                <a:solidFill>
                  <a:srgbClr val="00B050"/>
                </a:solidFill>
              </a:rPr>
              <a:t>Graded for content</a:t>
            </a:r>
            <a:br>
              <a:rPr lang="en-US" sz="2000" b="1">
                <a:solidFill>
                  <a:srgbClr val="00B050"/>
                </a:solidFill>
              </a:rPr>
            </a:br>
            <a:r>
              <a:rPr lang="en-US" sz="2000" b="1">
                <a:solidFill>
                  <a:srgbClr val="00B050"/>
                </a:solidFill>
              </a:rPr>
              <a:t>Due: Monday, April 4, 2022</a:t>
            </a:r>
            <a:br>
              <a:rPr lang="en-US" sz="2000" b="1">
                <a:solidFill>
                  <a:srgbClr val="00B050"/>
                </a:solidFill>
              </a:rPr>
            </a:br>
            <a:r>
              <a:rPr lang="en-US" sz="2000" b="1">
                <a:solidFill>
                  <a:srgbClr val="00B050"/>
                </a:solidFill>
              </a:rPr>
              <a:t>Submit in class</a:t>
            </a:r>
            <a:br>
              <a:rPr lang="en-US" sz="2000" b="1">
                <a:solidFill>
                  <a:srgbClr val="00B050"/>
                </a:solidFill>
              </a:rPr>
            </a:br>
            <a:r>
              <a:rPr lang="en-US" sz="2000" b="1">
                <a:solidFill>
                  <a:srgbClr val="00B050"/>
                </a:solidFill>
              </a:rPr>
              <a:t>Can be done in groups</a:t>
            </a:r>
          </a:p>
        </p:txBody>
      </p:sp>
      <p:sp>
        <p:nvSpPr>
          <p:cNvPr id="3" name="Content Placeholder 2"/>
          <p:cNvSpPr>
            <a:spLocks noGrp="1"/>
          </p:cNvSpPr>
          <p:nvPr>
            <p:ph idx="1"/>
          </p:nvPr>
        </p:nvSpPr>
        <p:spPr>
          <a:xfrm>
            <a:off x="457200" y="2347066"/>
            <a:ext cx="8331200" cy="3926734"/>
          </a:xfrm>
        </p:spPr>
        <p:txBody>
          <a:bodyPr>
            <a:normAutofit/>
          </a:bodyPr>
          <a:lstStyle/>
          <a:p>
            <a:pPr marL="0" indent="0">
              <a:buNone/>
            </a:pPr>
            <a:r>
              <a:rPr lang="en-US">
                <a:solidFill>
                  <a:srgbClr val="FFFF00"/>
                </a:solidFill>
              </a:rPr>
              <a:t>Let’s say Charles W. Mills is right, and the history of Western philosophy pretends to be universal while being covertly particularistic. Every philosopher we’ve read is part of the Western canon. Make an argument (</a:t>
            </a:r>
            <a:r>
              <a:rPr lang="en-US" u="sng">
                <a:solidFill>
                  <a:srgbClr val="FFFF00"/>
                </a:solidFill>
              </a:rPr>
              <a:t>by showing proof from the primary sources</a:t>
            </a:r>
            <a:r>
              <a:rPr lang="en-US">
                <a:solidFill>
                  <a:srgbClr val="FFFF00"/>
                </a:solidFill>
              </a:rPr>
              <a:t>) that at least two philosophers we’ve read are part of the problem, as Mills sees it. In other words, show proof that at least two philosophers we’ve read are part of the racially biased history of Western philosophy. /20</a:t>
            </a:r>
          </a:p>
          <a:p>
            <a:pPr marL="0" indent="0">
              <a:buNone/>
            </a:pPr>
            <a:r>
              <a:rPr lang="en-US">
                <a:solidFill>
                  <a:srgbClr val="FFFF00"/>
                </a:solidFill>
              </a:rPr>
              <a:t>For each philosopher, say whether you agree or disagree with your initial argument (make a supporting argument or a counter-argument). /10</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6700" y="216778"/>
            <a:ext cx="609600" cy="609600"/>
          </a:xfrm>
          <a:prstGeom prst="rect">
            <a:avLst/>
          </a:prstGeom>
        </p:spPr>
      </p:pic>
    </p:spTree>
    <p:extLst>
      <p:ext uri="{BB962C8B-B14F-4D97-AF65-F5344CB8AC3E}">
        <p14:creationId xmlns:p14="http://schemas.microsoft.com/office/powerpoint/2010/main" val="30705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7509"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BEC438ED757447A57579AC5E5F1F0C" ma:contentTypeVersion="14" ma:contentTypeDescription="Create a new document." ma:contentTypeScope="" ma:versionID="c94290be4ccfff8486d0ecf407ab592f">
  <xsd:schema xmlns:xsd="http://www.w3.org/2001/XMLSchema" xmlns:xs="http://www.w3.org/2001/XMLSchema" xmlns:p="http://schemas.microsoft.com/office/2006/metadata/properties" xmlns:ns3="d1994694-7c99-4c82-a9b8-e1354ba12f8b" xmlns:ns4="fd79ccea-c56a-4b5a-a863-7af2507e7d95" targetNamespace="http://schemas.microsoft.com/office/2006/metadata/properties" ma:root="true" ma:fieldsID="9e5e6595eca544ee483cbe7db716661c" ns3:_="" ns4:_="">
    <xsd:import namespace="d1994694-7c99-4c82-a9b8-e1354ba12f8b"/>
    <xsd:import namespace="fd79ccea-c56a-4b5a-a863-7af2507e7d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94694-7c99-4c82-a9b8-e1354ba12f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79ccea-c56a-4b5a-a863-7af2507e7d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0989A0-6CA1-4AAB-B47D-2C6CEF353A56}">
  <ds:schemaRefs>
    <ds:schemaRef ds:uri="fd79ccea-c56a-4b5a-a863-7af2507e7d95"/>
    <ds:schemaRef ds:uri="http://purl.org/dc/terms/"/>
    <ds:schemaRef ds:uri="http://schemas.openxmlformats.org/package/2006/metadata/core-properties"/>
    <ds:schemaRef ds:uri="http://purl.org/dc/dcmitype/"/>
    <ds:schemaRef ds:uri="http://schemas.microsoft.com/office/infopath/2007/PartnerControls"/>
    <ds:schemaRef ds:uri="d1994694-7c99-4c82-a9b8-e1354ba12f8b"/>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CD53477-D83B-4A01-92CA-A4D4E1F4EB21}">
  <ds:schemaRefs>
    <ds:schemaRef ds:uri="http://schemas.microsoft.com/sharepoint/v3/contenttype/forms"/>
  </ds:schemaRefs>
</ds:datastoreItem>
</file>

<file path=customXml/itemProps3.xml><?xml version="1.0" encoding="utf-8"?>
<ds:datastoreItem xmlns:ds="http://schemas.openxmlformats.org/officeDocument/2006/customXml" ds:itemID="{CE32E531-6CBE-4A9F-A936-44323B286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94694-7c99-4c82-a9b8-e1354ba12f8b"/>
    <ds:schemaRef ds:uri="fd79ccea-c56a-4b5a-a863-7af2507e7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Headlines</Template>
  <TotalTime>29</TotalTime>
  <Words>1232</Words>
  <Application>Microsoft Office PowerPoint</Application>
  <PresentationFormat>Affichage à l'écran (4:3)</PresentationFormat>
  <Paragraphs>46</Paragraphs>
  <Slides>11</Slides>
  <Notes>1</Notes>
  <HiddenSlides>0</HiddenSlides>
  <MMClips>3</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Century Schoolbook</vt:lpstr>
      <vt:lpstr>Corbel</vt:lpstr>
      <vt:lpstr>Headlines</vt:lpstr>
      <vt:lpstr>Charles w. mills and THE RACIAL BIAS  OF WESTERN PHILOSOPHY</vt:lpstr>
      <vt:lpstr>Positionality</vt:lpstr>
      <vt:lpstr>Charles W. Mills</vt:lpstr>
      <vt:lpstr>Read orally: excerpt from pg. 2 Blackness Visible</vt:lpstr>
      <vt:lpstr>Read orally: excerpt from pg. 3 Blackness Visible</vt:lpstr>
      <vt:lpstr>Read orally: excerpt from pg. 4 Blackness Visible</vt:lpstr>
      <vt:lpstr>Read orally: excerpt from pg. 5 Blackness Visible</vt:lpstr>
      <vt:lpstr>In-class assignment (done in groups) Going back to Nietzsche and perspectivism: 30 marks 20 minutes (submit in class)</vt:lpstr>
      <vt:lpstr>The Racial Bias of Western Philosophy 30 marks Graded for content Due: Monday, April 4, 2022 Submit in class Can be done in groups</vt:lpstr>
      <vt:lpstr>Desmond Cole</vt:lpstr>
      <vt:lpstr>A general discussion of the Desmond Cole article, “The Skin I’m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dc:title>
  <dc:creator>Jessica Lim</dc:creator>
  <cp:lastModifiedBy>Chantale Giguere</cp:lastModifiedBy>
  <cp:revision>1</cp:revision>
  <cp:lastPrinted>2018-03-13T18:33:32Z</cp:lastPrinted>
  <dcterms:created xsi:type="dcterms:W3CDTF">2016-10-16T21:07:03Z</dcterms:created>
  <dcterms:modified xsi:type="dcterms:W3CDTF">2022-06-09T20:17:22Z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0x010100A0BEC438ED757447A57579AC5E5F1F0C</vt:lpwstr>
  </property>
</Properties>
</file>