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75" r:id="rId3"/>
    <p:sldId id="257" r:id="rId4"/>
    <p:sldId id="258" r:id="rId5"/>
    <p:sldId id="272" r:id="rId6"/>
    <p:sldId id="273" r:id="rId7"/>
    <p:sldId id="262" r:id="rId8"/>
    <p:sldId id="264" r:id="rId9"/>
    <p:sldId id="270" r:id="rId10"/>
    <p:sldId id="271" r:id="rId11"/>
    <p:sldId id="259" r:id="rId12"/>
    <p:sldId id="261" r:id="rId13"/>
    <p:sldId id="267" r:id="rId14"/>
    <p:sldId id="274" r:id="rId15"/>
    <p:sldId id="260" r:id="rId16"/>
    <p:sldId id="276" r:id="rId17"/>
    <p:sldId id="269"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p:scale>
          <a:sx n="61" d="100"/>
          <a:sy n="61" d="100"/>
        </p:scale>
        <p:origin x="736"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5/21/2019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buClr>
                <a:schemeClr val="accent1">
                  <a:lumMod val="75000"/>
                </a:schemeClr>
              </a:buClr>
              <a:defRPr sz="2800"/>
            </a:lvl1pPr>
            <a:lvl2pPr>
              <a:buClr>
                <a:schemeClr val="accent1">
                  <a:lumMod val="75000"/>
                </a:schemeClr>
              </a:buClr>
              <a:defRPr sz="2800"/>
            </a:lvl2pPr>
            <a:lvl3pPr>
              <a:defRPr sz="2400"/>
            </a:lvl3pPr>
            <a:lvl4pPr>
              <a:defRPr sz="2400"/>
            </a:lvl4pPr>
            <a:lvl5pPr>
              <a:defRPr sz="2000"/>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5/21/2019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5/21/2019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5/21/2019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5/21/2019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5/21/2019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260909"/>
            <a:ext cx="8836291" cy="2625771"/>
          </a:xfrm>
        </p:spPr>
        <p:txBody>
          <a:bodyPr/>
          <a:lstStyle/>
          <a:p>
            <a:r>
              <a:rPr lang="en-CA" sz="4800" dirty="0" smtClean="0"/>
              <a:t>Using Moodle to Support Blended Learning</a:t>
            </a:r>
            <a:r>
              <a:rPr lang="en-CA" sz="6000" dirty="0" smtClean="0"/>
              <a:t/>
            </a:r>
            <a:br>
              <a:rPr lang="en-CA" sz="6000" dirty="0" smtClean="0"/>
            </a:br>
            <a:r>
              <a:rPr lang="en-CA" sz="3200" dirty="0" smtClean="0"/>
              <a:t>(when the Instructor is Also the </a:t>
            </a:r>
            <a:r>
              <a:rPr lang="en-CA" sz="3200" dirty="0" err="1" smtClean="0"/>
              <a:t>pRoduction</a:t>
            </a:r>
            <a:r>
              <a:rPr lang="en-CA" sz="3200" dirty="0" smtClean="0"/>
              <a:t> Team)</a:t>
            </a:r>
            <a:endParaRPr lang="en-CA" sz="3200" dirty="0"/>
          </a:p>
        </p:txBody>
      </p:sp>
      <p:sp>
        <p:nvSpPr>
          <p:cNvPr id="3" name="Subtitle 2"/>
          <p:cNvSpPr>
            <a:spLocks noGrp="1"/>
          </p:cNvSpPr>
          <p:nvPr>
            <p:ph type="subTitle" idx="1"/>
          </p:nvPr>
        </p:nvSpPr>
        <p:spPr/>
        <p:txBody>
          <a:bodyPr>
            <a:normAutofit fontScale="92500" lnSpcReduction="10000"/>
          </a:bodyPr>
          <a:lstStyle/>
          <a:p>
            <a:r>
              <a:rPr lang="en-CA" dirty="0" smtClean="0">
                <a:solidFill>
                  <a:schemeClr val="tx1"/>
                </a:solidFill>
              </a:rPr>
              <a:t>Saul Carliner, PhD, CTDP</a:t>
            </a:r>
          </a:p>
          <a:p>
            <a:r>
              <a:rPr lang="en-CA" dirty="0" smtClean="0">
                <a:solidFill>
                  <a:schemeClr val="tx1"/>
                </a:solidFill>
              </a:rPr>
              <a:t>Professor</a:t>
            </a:r>
          </a:p>
          <a:p>
            <a:r>
              <a:rPr lang="en-CA" dirty="0" smtClean="0">
                <a:solidFill>
                  <a:schemeClr val="tx1"/>
                </a:solidFill>
              </a:rPr>
              <a:t>Concordia University</a:t>
            </a:r>
            <a:endParaRPr lang="en-CA"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1579" y="4158982"/>
            <a:ext cx="1530029" cy="1539173"/>
          </a:xfrm>
          <a:prstGeom prst="rect">
            <a:avLst/>
          </a:prstGeom>
        </p:spPr>
      </p:pic>
    </p:spTree>
    <p:extLst>
      <p:ext uri="{BB962C8B-B14F-4D97-AF65-F5344CB8AC3E}">
        <p14:creationId xmlns:p14="http://schemas.microsoft.com/office/powerpoint/2010/main" val="1573294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solution</a:t>
            </a:r>
            <a:endParaRPr lang="en-CA" dirty="0"/>
          </a:p>
        </p:txBody>
      </p:sp>
      <p:sp>
        <p:nvSpPr>
          <p:cNvPr id="3" name="Content Placeholder 2"/>
          <p:cNvSpPr>
            <a:spLocks noGrp="1"/>
          </p:cNvSpPr>
          <p:nvPr>
            <p:ph sz="half" idx="1"/>
          </p:nvPr>
        </p:nvSpPr>
        <p:spPr>
          <a:xfrm>
            <a:off x="1452561" y="5500937"/>
            <a:ext cx="4447786" cy="592756"/>
          </a:xfrm>
        </p:spPr>
        <p:txBody>
          <a:bodyPr/>
          <a:lstStyle/>
          <a:p>
            <a:pPr marL="0" indent="0">
              <a:buNone/>
            </a:pPr>
            <a:r>
              <a:rPr lang="en-CA" sz="3200" dirty="0" smtClean="0"/>
              <a:t>Discussions</a:t>
            </a:r>
            <a:endParaRPr lang="en-CA"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566499138"/>
              </p:ext>
            </p:extLst>
          </p:nvPr>
        </p:nvGraphicFramePr>
        <p:xfrm>
          <a:off x="1452561" y="1593549"/>
          <a:ext cx="10174756" cy="3840480"/>
        </p:xfrm>
        <a:graphic>
          <a:graphicData uri="http://schemas.openxmlformats.org/drawingml/2006/table">
            <a:tbl>
              <a:tblPr firstRow="1" bandRow="1">
                <a:tableStyleId>{5C22544A-7EE6-4342-B048-85BDC9FD1C3A}</a:tableStyleId>
              </a:tblPr>
              <a:tblGrid>
                <a:gridCol w="5087378">
                  <a:extLst>
                    <a:ext uri="{9D8B030D-6E8A-4147-A177-3AD203B41FA5}">
                      <a16:colId xmlns:a16="http://schemas.microsoft.com/office/drawing/2014/main" val="3519240631"/>
                    </a:ext>
                  </a:extLst>
                </a:gridCol>
                <a:gridCol w="5087378">
                  <a:extLst>
                    <a:ext uri="{9D8B030D-6E8A-4147-A177-3AD203B41FA5}">
                      <a16:colId xmlns:a16="http://schemas.microsoft.com/office/drawing/2014/main" val="1886614950"/>
                    </a:ext>
                  </a:extLst>
                </a:gridCol>
              </a:tblGrid>
              <a:tr h="370840">
                <a:tc gridSpan="2">
                  <a:txBody>
                    <a:bodyPr/>
                    <a:lstStyle/>
                    <a:p>
                      <a:r>
                        <a:rPr lang="en-US" sz="2000" b="0" kern="1200" dirty="0" smtClean="0">
                          <a:solidFill>
                            <a:schemeClr val="tx1"/>
                          </a:solidFill>
                          <a:effectLst/>
                          <a:latin typeface="+mj-lt"/>
                          <a:ea typeface="+mn-ea"/>
                          <a:cs typeface="+mn-cs"/>
                        </a:rPr>
                        <a:t>2.  Complete the two readings from the textbook.</a:t>
                      </a:r>
                      <a:r>
                        <a:rPr lang="en-CA" sz="2000" b="0" kern="1200" baseline="0" dirty="0" smtClean="0">
                          <a:solidFill>
                            <a:schemeClr val="tx1"/>
                          </a:solidFill>
                          <a:effectLst/>
                          <a:latin typeface="+mj-lt"/>
                          <a:ea typeface="+mn-ea"/>
                          <a:cs typeface="+mn-cs"/>
                        </a:rPr>
                        <a:t> </a:t>
                      </a:r>
                      <a:r>
                        <a:rPr lang="en-US" sz="2000" b="0" kern="1200" dirty="0" smtClean="0">
                          <a:solidFill>
                            <a:schemeClr val="tx1"/>
                          </a:solidFill>
                          <a:effectLst/>
                          <a:latin typeface="+mj-lt"/>
                          <a:ea typeface="+mn-ea"/>
                          <a:cs typeface="+mn-cs"/>
                        </a:rPr>
                        <a:t>Use these guiding questions to reflect on the two readings:</a:t>
                      </a:r>
                      <a:endParaRPr lang="en-CA" sz="2000" b="0" kern="1200" dirty="0" smtClean="0">
                        <a:solidFill>
                          <a:schemeClr val="tx1"/>
                        </a:solidFill>
                        <a:effectLst/>
                        <a:latin typeface="+mj-lt"/>
                        <a:ea typeface="+mn-ea"/>
                        <a:cs typeface="+mn-cs"/>
                      </a:endParaRPr>
                    </a:p>
                    <a:p>
                      <a:pPr>
                        <a:spcAft>
                          <a:spcPts val="0"/>
                        </a:spcAft>
                      </a:pPr>
                      <a:endParaRPr lang="en-CA" sz="1200" dirty="0">
                        <a:solidFill>
                          <a:schemeClr val="tx1"/>
                        </a:solidFill>
                        <a:effectLst/>
                        <a:latin typeface="+mj-lt"/>
                        <a:ea typeface="MS Mincho"/>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spcAft>
                          <a:spcPts val="0"/>
                        </a:spcAft>
                      </a:pPr>
                      <a:endParaRPr lang="en-CA" sz="1200" dirty="0">
                        <a:effectLst/>
                        <a:latin typeface="Palatino Linotype" panose="0204050205050503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582372473"/>
                  </a:ext>
                </a:extLst>
              </a:tr>
              <a:tr h="370840">
                <a:tc>
                  <a:txBody>
                    <a:bodyPr/>
                    <a:lstStyle/>
                    <a:p>
                      <a:pPr>
                        <a:spcAft>
                          <a:spcPts val="0"/>
                        </a:spcAft>
                      </a:pPr>
                      <a:r>
                        <a:rPr lang="en-US" sz="2000" i="1" dirty="0">
                          <a:effectLst/>
                          <a:latin typeface="+mn-lt"/>
                          <a:ea typeface="MS Mincho"/>
                          <a:cs typeface="Times New Roman" panose="02020603050405020304" pitchFamily="18" charset="0"/>
                        </a:rPr>
                        <a:t>After the class session</a:t>
                      </a:r>
                      <a:r>
                        <a:rPr lang="en-US" sz="2000" dirty="0">
                          <a:effectLst/>
                          <a:latin typeface="+mn-lt"/>
                          <a:ea typeface="MS Mincho"/>
                          <a:cs typeface="Times New Roman" panose="02020603050405020304" pitchFamily="18" charset="0"/>
                        </a:rPr>
                        <a:t>: describe how your impressions of the following have changed:</a:t>
                      </a:r>
                      <a:endParaRPr lang="en-CA" sz="2000" dirty="0">
                        <a:effectLst/>
                        <a:latin typeface="+mn-lt"/>
                        <a:ea typeface="MS Mincho"/>
                        <a:cs typeface="Times New Roman" panose="02020603050405020304" pitchFamily="18" charset="0"/>
                      </a:endParaRPr>
                    </a:p>
                    <a:p>
                      <a:pPr marL="342900" lvl="0" indent="-342900">
                        <a:spcAft>
                          <a:spcPts val="0"/>
                        </a:spcAft>
                        <a:buFont typeface="Symbol" panose="05050102010706020507" pitchFamily="18" charset="2"/>
                        <a:buChar char=""/>
                      </a:pPr>
                      <a:r>
                        <a:rPr lang="en-US" sz="2000" dirty="0">
                          <a:effectLst/>
                          <a:latin typeface="+mn-lt"/>
                          <a:ea typeface="MS Mincho"/>
                          <a:cs typeface="Times New Roman" panose="02020603050405020304" pitchFamily="18" charset="0"/>
                        </a:rPr>
                        <a:t>How learning programs are evaluated</a:t>
                      </a:r>
                      <a:endParaRPr lang="en-CA" sz="2000" dirty="0">
                        <a:effectLst/>
                        <a:latin typeface="+mn-lt"/>
                        <a:ea typeface="MS Mincho"/>
                        <a:cs typeface="Times New Roman" panose="02020603050405020304" pitchFamily="18" charset="0"/>
                      </a:endParaRPr>
                    </a:p>
                    <a:p>
                      <a:pPr marL="342900" lvl="0" indent="-342900">
                        <a:spcAft>
                          <a:spcPts val="0"/>
                        </a:spcAft>
                        <a:buFont typeface="Symbol" panose="05050102010706020507" pitchFamily="18" charset="2"/>
                        <a:buChar char=""/>
                      </a:pPr>
                      <a:r>
                        <a:rPr lang="en-US" sz="2000" dirty="0">
                          <a:effectLst/>
                          <a:latin typeface="+mn-lt"/>
                          <a:ea typeface="MS Mincho"/>
                          <a:cs typeface="Times New Roman" panose="02020603050405020304" pitchFamily="18" charset="0"/>
                        </a:rPr>
                        <a:t>The ease of writing test questions</a:t>
                      </a:r>
                      <a:endParaRPr lang="en-CA" sz="2000" dirty="0">
                        <a:effectLst/>
                        <a:latin typeface="+mn-lt"/>
                        <a:ea typeface="MS Mincho"/>
                        <a:cs typeface="Times New Roman" panose="02020603050405020304" pitchFamily="18" charset="0"/>
                      </a:endParaRPr>
                    </a:p>
                    <a:p>
                      <a:pPr marL="342900" lvl="0" indent="-342900">
                        <a:spcAft>
                          <a:spcPts val="0"/>
                        </a:spcAft>
                        <a:buFont typeface="Symbol" panose="05050102010706020507" pitchFamily="18" charset="2"/>
                        <a:buChar char=""/>
                      </a:pPr>
                      <a:r>
                        <a:rPr lang="en-US" sz="2000" dirty="0">
                          <a:effectLst/>
                          <a:latin typeface="+mn-lt"/>
                          <a:ea typeface="MS Mincho"/>
                          <a:cs typeface="Times New Roman" panose="02020603050405020304" pitchFamily="18" charset="0"/>
                        </a:rPr>
                        <a:t>What’s appropriate for exercises in learning programs?</a:t>
                      </a:r>
                      <a:endParaRPr lang="en-CA" sz="2000" dirty="0">
                        <a:effectLst/>
                        <a:latin typeface="+mn-lt"/>
                        <a:ea typeface="MS Minch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2000" dirty="0">
                          <a:effectLst/>
                          <a:latin typeface="+mn-lt"/>
                          <a:ea typeface="MS Mincho"/>
                          <a:cs typeface="Times New Roman" panose="02020603050405020304" pitchFamily="18" charset="0"/>
                        </a:rPr>
                        <a:t>Post your response in the forum:  Changing Perceptions about Evaluation.</a:t>
                      </a:r>
                      <a:endParaRPr lang="en-CA" sz="2000" dirty="0">
                        <a:effectLst/>
                        <a:latin typeface="+mn-lt"/>
                        <a:ea typeface="MS Minch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85381303"/>
                  </a:ext>
                </a:extLst>
              </a:tr>
              <a:tr h="370840">
                <a:tc>
                  <a:txBody>
                    <a:bodyPr/>
                    <a:lstStyle/>
                    <a:p>
                      <a:pPr>
                        <a:spcAft>
                          <a:spcPts val="0"/>
                        </a:spcAft>
                      </a:pPr>
                      <a:r>
                        <a:rPr lang="en-US" sz="2000" dirty="0">
                          <a:effectLst/>
                          <a:latin typeface="+mn-lt"/>
                          <a:ea typeface="MS Mincho"/>
                          <a:cs typeface="Times New Roman" panose="02020603050405020304" pitchFamily="18" charset="0"/>
                        </a:rPr>
                        <a:t>Also answer this question: Can we “prove” that a given learning program is effective?  Why do you feel this way</a:t>
                      </a:r>
                      <a:r>
                        <a:rPr lang="en-US" sz="2000" dirty="0" smtClean="0">
                          <a:effectLst/>
                          <a:latin typeface="+mn-lt"/>
                          <a:ea typeface="MS Mincho"/>
                          <a:cs typeface="Times New Roman" panose="02020603050405020304" pitchFamily="18" charset="0"/>
                        </a:rPr>
                        <a:t>?</a:t>
                      </a:r>
                    </a:p>
                    <a:p>
                      <a:pPr>
                        <a:spcAft>
                          <a:spcPts val="0"/>
                        </a:spcAft>
                      </a:pPr>
                      <a:endParaRPr lang="en-CA" sz="2000" dirty="0">
                        <a:effectLst/>
                        <a:latin typeface="+mn-lt"/>
                        <a:ea typeface="MS Minch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2000" dirty="0">
                          <a:effectLst/>
                          <a:latin typeface="+mn-lt"/>
                          <a:ea typeface="MS Mincho"/>
                          <a:cs typeface="Times New Roman" panose="02020603050405020304" pitchFamily="18" charset="0"/>
                        </a:rPr>
                        <a:t>Post your response in the forum:  Proving Effectiveness.</a:t>
                      </a:r>
                      <a:endParaRPr lang="en-CA" sz="2000" dirty="0">
                        <a:effectLst/>
                        <a:latin typeface="+mn-lt"/>
                        <a:ea typeface="MS Minch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00974611"/>
                  </a:ext>
                </a:extLst>
              </a:tr>
            </a:tbl>
          </a:graphicData>
        </a:graphic>
      </p:graphicFrame>
    </p:spTree>
    <p:extLst>
      <p:ext uri="{BB962C8B-B14F-4D97-AF65-F5344CB8AC3E}">
        <p14:creationId xmlns:p14="http://schemas.microsoft.com/office/powerpoint/2010/main" val="413396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Developing the solution</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6686095"/>
              </p:ext>
            </p:extLst>
          </p:nvPr>
        </p:nvGraphicFramePr>
        <p:xfrm>
          <a:off x="1371600" y="1781175"/>
          <a:ext cx="9601200" cy="3754120"/>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629135231"/>
                    </a:ext>
                  </a:extLst>
                </a:gridCol>
                <a:gridCol w="3200400">
                  <a:extLst>
                    <a:ext uri="{9D8B030D-6E8A-4147-A177-3AD203B41FA5}">
                      <a16:colId xmlns:a16="http://schemas.microsoft.com/office/drawing/2014/main" val="319985086"/>
                    </a:ext>
                  </a:extLst>
                </a:gridCol>
                <a:gridCol w="3200400">
                  <a:extLst>
                    <a:ext uri="{9D8B030D-6E8A-4147-A177-3AD203B41FA5}">
                      <a16:colId xmlns:a16="http://schemas.microsoft.com/office/drawing/2014/main" val="279974612"/>
                    </a:ext>
                  </a:extLst>
                </a:gridCol>
              </a:tblGrid>
              <a:tr h="370840">
                <a:tc>
                  <a:txBody>
                    <a:bodyPr/>
                    <a:lstStyle/>
                    <a:p>
                      <a:pPr marL="0" indent="0">
                        <a:buNone/>
                      </a:pPr>
                      <a:r>
                        <a:rPr lang="en-CA" dirty="0" smtClean="0">
                          <a:solidFill>
                            <a:schemeClr val="tx1"/>
                          </a:solidFill>
                        </a:rPr>
                        <a:t>Guiding influences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smtClean="0">
                          <a:solidFill>
                            <a:schemeClr val="tx1"/>
                          </a:solidFill>
                        </a:rPr>
                        <a:t>Constraints</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smtClean="0">
                          <a:solidFill>
                            <a:schemeClr val="tx1"/>
                          </a:solidFill>
                        </a:rPr>
                        <a:t>Time issues</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64191542"/>
                  </a:ext>
                </a:extLst>
              </a:tr>
              <a:tr h="370840">
                <a:tc>
                  <a:txBody>
                    <a:bodyPr/>
                    <a:lstStyle/>
                    <a:p>
                      <a:pPr marL="285750" indent="-285750">
                        <a:buClr>
                          <a:schemeClr val="accent1">
                            <a:lumMod val="75000"/>
                          </a:schemeClr>
                        </a:buClr>
                        <a:buFont typeface="Wingdings" panose="05000000000000000000" pitchFamily="2" charset="2"/>
                        <a:buChar char="§"/>
                      </a:pPr>
                      <a:r>
                        <a:rPr lang="en-CA" baseline="0" dirty="0" smtClean="0">
                          <a:solidFill>
                            <a:schemeClr val="tx1"/>
                          </a:solidFill>
                        </a:rPr>
                        <a:t>Mastery learning:</a:t>
                      </a:r>
                    </a:p>
                    <a:p>
                      <a:pPr marL="625475" lvl="1" indent="-342900">
                        <a:buClr>
                          <a:schemeClr val="accent1">
                            <a:lumMod val="75000"/>
                          </a:schemeClr>
                        </a:buClr>
                        <a:buFont typeface="+mj-lt"/>
                        <a:buAutoNum type="arabicPeriod"/>
                      </a:pPr>
                      <a:r>
                        <a:rPr lang="en-CA" baseline="0" dirty="0" smtClean="0">
                          <a:solidFill>
                            <a:schemeClr val="tx1"/>
                          </a:solidFill>
                        </a:rPr>
                        <a:t>Engage learner</a:t>
                      </a:r>
                    </a:p>
                    <a:p>
                      <a:pPr marL="625475" lvl="1" indent="-342900">
                        <a:buClr>
                          <a:schemeClr val="accent1">
                            <a:lumMod val="75000"/>
                          </a:schemeClr>
                        </a:buClr>
                        <a:buFont typeface="+mj-lt"/>
                        <a:buAutoNum type="arabicPeriod"/>
                      </a:pPr>
                      <a:r>
                        <a:rPr lang="en-CA" baseline="0" dirty="0" smtClean="0">
                          <a:solidFill>
                            <a:schemeClr val="tx1"/>
                          </a:solidFill>
                        </a:rPr>
                        <a:t>Present material</a:t>
                      </a:r>
                    </a:p>
                    <a:p>
                      <a:pPr marL="625475" lvl="1" indent="-342900">
                        <a:buClr>
                          <a:schemeClr val="accent1">
                            <a:lumMod val="75000"/>
                          </a:schemeClr>
                        </a:buClr>
                        <a:buFont typeface="+mj-lt"/>
                        <a:buAutoNum type="arabicPeriod"/>
                      </a:pPr>
                      <a:r>
                        <a:rPr lang="en-CA" baseline="0" dirty="0" smtClean="0">
                          <a:solidFill>
                            <a:schemeClr val="tx1"/>
                          </a:solidFill>
                        </a:rPr>
                        <a:t>Demonstrate material</a:t>
                      </a:r>
                    </a:p>
                    <a:p>
                      <a:pPr marL="625475" lvl="1" indent="-342900">
                        <a:buClr>
                          <a:schemeClr val="accent1">
                            <a:lumMod val="75000"/>
                          </a:schemeClr>
                        </a:buClr>
                        <a:buFont typeface="+mj-lt"/>
                        <a:buAutoNum type="arabicPeriod"/>
                      </a:pPr>
                      <a:r>
                        <a:rPr lang="en-CA" baseline="0" dirty="0" smtClean="0">
                          <a:solidFill>
                            <a:schemeClr val="tx1"/>
                          </a:solidFill>
                        </a:rPr>
                        <a:t>Practice</a:t>
                      </a:r>
                    </a:p>
                    <a:p>
                      <a:pPr marL="625475" lvl="1" indent="-342900">
                        <a:buClr>
                          <a:schemeClr val="accent1">
                            <a:lumMod val="75000"/>
                          </a:schemeClr>
                        </a:buClr>
                        <a:buFont typeface="+mj-lt"/>
                        <a:buAutoNum type="arabicPeriod"/>
                      </a:pPr>
                      <a:r>
                        <a:rPr lang="en-CA" baseline="0" dirty="0" smtClean="0">
                          <a:solidFill>
                            <a:schemeClr val="tx1"/>
                          </a:solidFill>
                        </a:rPr>
                        <a:t>Summarize</a:t>
                      </a:r>
                    </a:p>
                    <a:p>
                      <a:pPr marL="625475" lvl="1" indent="-342900">
                        <a:buClr>
                          <a:schemeClr val="accent1">
                            <a:lumMod val="75000"/>
                          </a:schemeClr>
                        </a:buClr>
                        <a:buFont typeface="+mj-lt"/>
                        <a:buAutoNum type="arabicPeriod"/>
                      </a:pPr>
                      <a:r>
                        <a:rPr lang="en-CA" baseline="0" dirty="0" smtClean="0">
                          <a:solidFill>
                            <a:schemeClr val="tx1"/>
                          </a:solidFill>
                        </a:rPr>
                        <a:t>Test </a:t>
                      </a:r>
                    </a:p>
                    <a:p>
                      <a:pPr marL="285750" indent="-285750">
                        <a:buClr>
                          <a:schemeClr val="accent1">
                            <a:lumMod val="75000"/>
                          </a:schemeClr>
                        </a:buClr>
                        <a:buFont typeface="Wingdings" panose="05000000000000000000" pitchFamily="2" charset="2"/>
                        <a:buChar char="§"/>
                      </a:pPr>
                      <a:r>
                        <a:rPr lang="en-CA" baseline="0" dirty="0" err="1" smtClean="0">
                          <a:solidFill>
                            <a:schemeClr val="tx1"/>
                          </a:solidFill>
                        </a:rPr>
                        <a:t>Webquest</a:t>
                      </a:r>
                      <a:r>
                        <a:rPr lang="en-CA" baseline="0" dirty="0" smtClean="0">
                          <a:solidFill>
                            <a:schemeClr val="tx1"/>
                          </a:solidFill>
                        </a:rPr>
                        <a:t> approach</a:t>
                      </a:r>
                    </a:p>
                    <a:p>
                      <a:pPr marL="285750" indent="-285750">
                        <a:buClr>
                          <a:schemeClr val="accent1">
                            <a:lumMod val="75000"/>
                          </a:schemeClr>
                        </a:buClr>
                        <a:buFont typeface="Wingdings" panose="05000000000000000000" pitchFamily="2" charset="2"/>
                        <a:buChar char="§"/>
                      </a:pPr>
                      <a:r>
                        <a:rPr lang="en-CA" baseline="0" dirty="0" smtClean="0">
                          <a:solidFill>
                            <a:schemeClr val="tx1"/>
                          </a:solidFill>
                        </a:rPr>
                        <a:t>Two previous experiences designing online courses</a:t>
                      </a:r>
                    </a:p>
                    <a:p>
                      <a:pPr marL="285750" indent="-285750">
                        <a:buClr>
                          <a:schemeClr val="accent1">
                            <a:lumMod val="75000"/>
                          </a:schemeClr>
                        </a:buClr>
                        <a:buFont typeface="Wingdings" panose="05000000000000000000" pitchFamily="2" charset="2"/>
                        <a:buChar char="§"/>
                      </a:pPr>
                      <a:r>
                        <a:rPr lang="en-CA" baseline="0" dirty="0" smtClean="0">
                          <a:solidFill>
                            <a:schemeClr val="tx1"/>
                          </a:solidFill>
                        </a:rPr>
                        <a:t>Also assumed students would like 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Clr>
                          <a:schemeClr val="accent1">
                            <a:lumMod val="75000"/>
                          </a:schemeClr>
                        </a:buClr>
                        <a:buFont typeface="Wingdings" panose="05000000000000000000" pitchFamily="2" charset="2"/>
                        <a:buChar char="§"/>
                      </a:pPr>
                      <a:r>
                        <a:rPr lang="en-CA" dirty="0" smtClean="0">
                          <a:solidFill>
                            <a:schemeClr val="tx1"/>
                          </a:solidFill>
                        </a:rPr>
                        <a:t>Assistance (or lack thereof)</a:t>
                      </a:r>
                    </a:p>
                    <a:p>
                      <a:pPr marL="285750" marR="0" indent="-285750" algn="l" defTabSz="914400" rtl="0" eaLnBrk="1" fontAlgn="auto" latinLnBrk="0" hangingPunct="1">
                        <a:lnSpc>
                          <a:spcPct val="100000"/>
                        </a:lnSpc>
                        <a:spcBef>
                          <a:spcPts val="0"/>
                        </a:spcBef>
                        <a:spcAft>
                          <a:spcPts val="0"/>
                        </a:spcAft>
                        <a:buClr>
                          <a:schemeClr val="accent1">
                            <a:lumMod val="75000"/>
                          </a:schemeClr>
                        </a:buClr>
                        <a:buSzTx/>
                        <a:buFont typeface="Wingdings" panose="05000000000000000000" pitchFamily="2" charset="2"/>
                        <a:buChar char="§"/>
                        <a:tabLst/>
                        <a:defRPr/>
                      </a:pPr>
                      <a:r>
                        <a:rPr lang="en-CA" dirty="0" smtClean="0">
                          <a:solidFill>
                            <a:schemeClr val="tx1"/>
                          </a:solidFill>
                        </a:rPr>
                        <a:t>Tools</a:t>
                      </a:r>
                    </a:p>
                    <a:p>
                      <a:pPr marL="285750" indent="-285750">
                        <a:buClr>
                          <a:schemeClr val="accent1">
                            <a:lumMod val="75000"/>
                          </a:schemeClr>
                        </a:buClr>
                        <a:buFont typeface="Wingdings" panose="05000000000000000000" pitchFamily="2" charset="2"/>
                        <a:buChar char="§"/>
                      </a:pPr>
                      <a:r>
                        <a:rPr lang="en-CA" dirty="0" smtClean="0">
                          <a:solidFill>
                            <a:schemeClr val="tx1"/>
                          </a:solidFill>
                        </a:rPr>
                        <a:t>Size limits on Moodle files</a:t>
                      </a:r>
                    </a:p>
                    <a:p>
                      <a:endParaRPr lang="en-CA" dirty="0" smtClean="0">
                        <a:solidFill>
                          <a:schemeClr val="tx1"/>
                        </a:solidFill>
                      </a:endParaRPr>
                    </a:p>
                    <a:p>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dirty="0" smtClean="0">
                          <a:solidFill>
                            <a:schemeClr val="tx1"/>
                          </a:solidFill>
                        </a:rPr>
                        <a:t>Flipped lessons prepared during the term rather than before the term</a:t>
                      </a:r>
                      <a:endParaRPr lang="en-CA"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54978121"/>
                  </a:ext>
                </a:extLst>
              </a:tr>
            </a:tbl>
          </a:graphicData>
        </a:graphic>
      </p:graphicFrame>
    </p:spTree>
    <p:extLst>
      <p:ext uri="{BB962C8B-B14F-4D97-AF65-F5344CB8AC3E}">
        <p14:creationId xmlns:p14="http://schemas.microsoft.com/office/powerpoint/2010/main" val="24039555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Process for developing the solution</a:t>
            </a:r>
            <a:endParaRPr lang="en-CA" dirty="0"/>
          </a:p>
        </p:txBody>
      </p:sp>
      <p:sp>
        <p:nvSpPr>
          <p:cNvPr id="3" name="Content Placeholder 2"/>
          <p:cNvSpPr>
            <a:spLocks noGrp="1"/>
          </p:cNvSpPr>
          <p:nvPr>
            <p:ph idx="1"/>
          </p:nvPr>
        </p:nvSpPr>
        <p:spPr>
          <a:xfrm>
            <a:off x="1371600" y="1843237"/>
            <a:ext cx="9601200" cy="4567188"/>
          </a:xfrm>
        </p:spPr>
        <p:txBody>
          <a:bodyPr>
            <a:normAutofit/>
          </a:bodyPr>
          <a:lstStyle/>
          <a:p>
            <a:pPr marL="514350" indent="-514350">
              <a:buFont typeface="+mj-lt"/>
              <a:buAutoNum type="arabicPeriod"/>
            </a:pPr>
            <a:r>
              <a:rPr lang="en-CA" dirty="0" smtClean="0"/>
              <a:t>Reviewed readings and slides from previous classroom session</a:t>
            </a:r>
          </a:p>
          <a:p>
            <a:pPr marL="514350" indent="-514350">
              <a:buFont typeface="+mj-lt"/>
              <a:buAutoNum type="arabicPeriod"/>
            </a:pPr>
            <a:r>
              <a:rPr lang="en-CA" dirty="0" smtClean="0"/>
              <a:t>Prepare the Read-Me-First! Guide (originally called Reading </a:t>
            </a:r>
            <a:r>
              <a:rPr lang="en-CA" dirty="0" err="1" smtClean="0"/>
              <a:t>Guidesheet</a:t>
            </a:r>
            <a:r>
              <a:rPr lang="en-CA" dirty="0" smtClean="0"/>
              <a:t>)</a:t>
            </a:r>
          </a:p>
          <a:p>
            <a:pPr marL="1044702" lvl="1" indent="-514350">
              <a:buFont typeface="+mj-lt"/>
              <a:buAutoNum type="alphaLcPeriod"/>
            </a:pPr>
            <a:r>
              <a:rPr lang="en-CA" i="0" dirty="0" smtClean="0"/>
              <a:t>Determine readings and order</a:t>
            </a:r>
          </a:p>
          <a:p>
            <a:pPr marL="1044702" lvl="1" indent="-514350">
              <a:buFont typeface="+mj-lt"/>
              <a:buAutoNum type="alphaLcPeriod"/>
            </a:pPr>
            <a:r>
              <a:rPr lang="en-CA" i="0" dirty="0" smtClean="0"/>
              <a:t>Prepared running case</a:t>
            </a:r>
          </a:p>
          <a:p>
            <a:pPr marL="514350" indent="-514350">
              <a:buFont typeface="+mj-lt"/>
              <a:buAutoNum type="arabicPeriod"/>
            </a:pPr>
            <a:r>
              <a:rPr lang="en-CA" dirty="0" smtClean="0"/>
              <a:t>Update slides</a:t>
            </a:r>
          </a:p>
          <a:p>
            <a:pPr marL="514350" indent="-514350">
              <a:buFont typeface="+mj-lt"/>
              <a:buAutoNum type="arabicPeriod"/>
            </a:pPr>
            <a:r>
              <a:rPr lang="en-CA" dirty="0" smtClean="0"/>
              <a:t>Record</a:t>
            </a:r>
          </a:p>
          <a:p>
            <a:pPr marL="514350" indent="-514350">
              <a:buFont typeface="+mj-lt"/>
              <a:buAutoNum type="arabicPeriod"/>
            </a:pPr>
            <a:r>
              <a:rPr lang="en-CA" dirty="0" smtClean="0"/>
              <a:t>Post</a:t>
            </a:r>
          </a:p>
          <a:p>
            <a:endParaRPr lang="en-CA" dirty="0" smtClean="0"/>
          </a:p>
        </p:txBody>
      </p:sp>
    </p:spTree>
    <p:extLst>
      <p:ext uri="{BB962C8B-B14F-4D97-AF65-F5344CB8AC3E}">
        <p14:creationId xmlns:p14="http://schemas.microsoft.com/office/powerpoint/2010/main" val="3304324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Administering the courses</a:t>
            </a:r>
            <a:endParaRPr lang="en-CA" dirty="0"/>
          </a:p>
        </p:txBody>
      </p:sp>
      <p:sp>
        <p:nvSpPr>
          <p:cNvPr id="3" name="Content Placeholder 2"/>
          <p:cNvSpPr>
            <a:spLocks noGrp="1"/>
          </p:cNvSpPr>
          <p:nvPr>
            <p:ph idx="1"/>
          </p:nvPr>
        </p:nvSpPr>
        <p:spPr>
          <a:xfrm>
            <a:off x="1371600" y="1703673"/>
            <a:ext cx="9601200" cy="4793380"/>
          </a:xfrm>
        </p:spPr>
        <p:txBody>
          <a:bodyPr>
            <a:normAutofit/>
          </a:bodyPr>
          <a:lstStyle/>
          <a:p>
            <a:r>
              <a:rPr lang="en-CA" dirty="0" smtClean="0"/>
              <a:t>Posting</a:t>
            </a:r>
          </a:p>
          <a:p>
            <a:r>
              <a:rPr lang="en-CA" dirty="0" smtClean="0"/>
              <a:t>Acclimating students to the blended environment</a:t>
            </a:r>
          </a:p>
          <a:p>
            <a:pPr lvl="1"/>
            <a:r>
              <a:rPr lang="en-CA" i="0" dirty="0" smtClean="0"/>
              <a:t>Explaining in class</a:t>
            </a:r>
          </a:p>
          <a:p>
            <a:pPr lvl="1"/>
            <a:r>
              <a:rPr lang="en-CA" i="0" dirty="0" smtClean="0"/>
              <a:t>Forums on the asynchronous learning experience</a:t>
            </a:r>
          </a:p>
          <a:p>
            <a:r>
              <a:rPr lang="en-CA" dirty="0" smtClean="0"/>
              <a:t>Monitoring discussions</a:t>
            </a:r>
          </a:p>
          <a:p>
            <a:pPr lvl="1"/>
            <a:r>
              <a:rPr lang="en-CA" i="0" dirty="0" smtClean="0"/>
              <a:t>For questions</a:t>
            </a:r>
          </a:p>
          <a:p>
            <a:pPr lvl="1"/>
            <a:r>
              <a:rPr lang="en-CA" i="0" dirty="0" smtClean="0"/>
              <a:t>For learning</a:t>
            </a:r>
          </a:p>
          <a:p>
            <a:pPr lvl="1"/>
            <a:r>
              <a:rPr lang="en-CA" i="0" dirty="0" smtClean="0"/>
              <a:t>For participation</a:t>
            </a:r>
            <a:endParaRPr lang="en-CA" i="0" dirty="0"/>
          </a:p>
        </p:txBody>
      </p:sp>
    </p:spTree>
    <p:extLst>
      <p:ext uri="{BB962C8B-B14F-4D97-AF65-F5344CB8AC3E}">
        <p14:creationId xmlns:p14="http://schemas.microsoft.com/office/powerpoint/2010/main" val="2167734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88883"/>
            <a:ext cx="9601200" cy="2499157"/>
          </a:xfrm>
        </p:spPr>
        <p:txBody>
          <a:bodyPr>
            <a:normAutofit/>
          </a:bodyPr>
          <a:lstStyle/>
          <a:p>
            <a:r>
              <a:rPr lang="en-CA" dirty="0" smtClean="0"/>
              <a:t>Blending the course on Moodle offers one more benefit: </a:t>
            </a:r>
            <a:br>
              <a:rPr lang="en-CA" dirty="0" smtClean="0"/>
            </a:br>
            <a:r>
              <a:rPr lang="en-CA" dirty="0" smtClean="0"/>
              <a:t/>
            </a:r>
            <a:br>
              <a:rPr lang="en-CA" dirty="0" smtClean="0"/>
            </a:br>
            <a:r>
              <a:rPr lang="en-CA" dirty="0" smtClean="0"/>
              <a:t>Consistency of instruction.  </a:t>
            </a:r>
            <a:endParaRPr lang="en-CA" dirty="0"/>
          </a:p>
        </p:txBody>
      </p:sp>
      <p:sp>
        <p:nvSpPr>
          <p:cNvPr id="5" name="TextBox 4"/>
          <p:cNvSpPr txBox="1"/>
          <p:nvPr/>
        </p:nvSpPr>
        <p:spPr>
          <a:xfrm>
            <a:off x="1744717" y="6411310"/>
            <a:ext cx="8390182" cy="369332"/>
          </a:xfrm>
          <a:prstGeom prst="rect">
            <a:avLst/>
          </a:prstGeom>
          <a:noFill/>
        </p:spPr>
        <p:txBody>
          <a:bodyPr wrap="none" rtlCol="0">
            <a:spAutoFit/>
          </a:bodyPr>
          <a:lstStyle/>
          <a:p>
            <a:r>
              <a:rPr lang="en-CA" dirty="0"/>
              <a:t>Source: https://commons.wikimedia.org/wiki/File:Wikipedia_scale_of_justice_1.png</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9042" y="2888040"/>
            <a:ext cx="3898413" cy="3707936"/>
          </a:xfrm>
          <a:prstGeom prst="rect">
            <a:avLst/>
          </a:prstGeom>
        </p:spPr>
      </p:pic>
    </p:spTree>
    <p:extLst>
      <p:ext uri="{BB962C8B-B14F-4D97-AF65-F5344CB8AC3E}">
        <p14:creationId xmlns:p14="http://schemas.microsoft.com/office/powerpoint/2010/main" val="497693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225" y="0"/>
            <a:ext cx="9601200" cy="767615"/>
          </a:xfrm>
        </p:spPr>
        <p:txBody>
          <a:bodyPr/>
          <a:lstStyle/>
          <a:p>
            <a:r>
              <a:rPr lang="en-CA" dirty="0" smtClean="0"/>
              <a:t>Results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05084205"/>
              </p:ext>
            </p:extLst>
          </p:nvPr>
        </p:nvGraphicFramePr>
        <p:xfrm>
          <a:off x="1467853" y="767615"/>
          <a:ext cx="10438600" cy="5334000"/>
        </p:xfrm>
        <a:graphic>
          <a:graphicData uri="http://schemas.openxmlformats.org/drawingml/2006/table">
            <a:tbl>
              <a:tblPr firstRow="1" bandRow="1">
                <a:tableStyleId>{5C22544A-7EE6-4342-B048-85BDC9FD1C3A}</a:tableStyleId>
              </a:tblPr>
              <a:tblGrid>
                <a:gridCol w="2151246">
                  <a:extLst>
                    <a:ext uri="{9D8B030D-6E8A-4147-A177-3AD203B41FA5}">
                      <a16:colId xmlns:a16="http://schemas.microsoft.com/office/drawing/2014/main" val="2538514119"/>
                    </a:ext>
                  </a:extLst>
                </a:gridCol>
                <a:gridCol w="4143677">
                  <a:extLst>
                    <a:ext uri="{9D8B030D-6E8A-4147-A177-3AD203B41FA5}">
                      <a16:colId xmlns:a16="http://schemas.microsoft.com/office/drawing/2014/main" val="1563647413"/>
                    </a:ext>
                  </a:extLst>
                </a:gridCol>
                <a:gridCol w="4143677">
                  <a:extLst>
                    <a:ext uri="{9D8B030D-6E8A-4147-A177-3AD203B41FA5}">
                      <a16:colId xmlns:a16="http://schemas.microsoft.com/office/drawing/2014/main" val="2863157340"/>
                    </a:ext>
                  </a:extLst>
                </a:gridCol>
              </a:tblGrid>
              <a:tr h="370840">
                <a:tc>
                  <a:txBody>
                    <a:bodyPr/>
                    <a:lstStyle/>
                    <a:p>
                      <a:endParaRPr lang="en-CA"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b="1" i="1" dirty="0" smtClean="0">
                          <a:solidFill>
                            <a:schemeClr val="tx1"/>
                          </a:solidFill>
                        </a:rPr>
                        <a:t>Fundamentals</a:t>
                      </a:r>
                      <a:r>
                        <a:rPr lang="en-CA" sz="2000" b="1" i="1" baseline="0" dirty="0" smtClean="0">
                          <a:solidFill>
                            <a:schemeClr val="tx1"/>
                          </a:solidFill>
                        </a:rPr>
                        <a:t> of Instructional Design</a:t>
                      </a:r>
                      <a:endParaRPr lang="en-CA" sz="2000" b="1" i="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b="1" i="1" dirty="0" smtClean="0">
                          <a:solidFill>
                            <a:schemeClr val="tx1"/>
                          </a:solidFill>
                        </a:rPr>
                        <a:t>Administering Educational Technology Units</a:t>
                      </a:r>
                      <a:endParaRPr lang="en-CA" sz="2000" b="1" i="1" dirty="0">
                        <a:solidFill>
                          <a:schemeClr val="tx1"/>
                        </a:solidFill>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0874008"/>
                  </a:ext>
                </a:extLst>
              </a:tr>
              <a:tr h="370840">
                <a:tc>
                  <a:txBody>
                    <a:bodyPr/>
                    <a:lstStyle/>
                    <a:p>
                      <a:r>
                        <a:rPr lang="en-CA" sz="2000" dirty="0" smtClean="0">
                          <a:solidFill>
                            <a:schemeClr val="tx1"/>
                          </a:solidFill>
                        </a:rPr>
                        <a:t>Student performance</a:t>
                      </a:r>
                      <a:endParaRPr lang="en-CA"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dirty="0" smtClean="0">
                          <a:solidFill>
                            <a:schemeClr val="tx1"/>
                          </a:solidFill>
                        </a:rPr>
                        <a:t>More consistent across students compared to F2F version</a:t>
                      </a:r>
                      <a:endParaRPr lang="en-CA"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dirty="0" smtClean="0">
                          <a:solidFill>
                            <a:schemeClr val="tx1"/>
                          </a:solidFill>
                        </a:rPr>
                        <a:t>As good as,</a:t>
                      </a:r>
                      <a:r>
                        <a:rPr lang="en-CA" sz="2000" baseline="0" dirty="0" smtClean="0">
                          <a:solidFill>
                            <a:schemeClr val="tx1"/>
                          </a:solidFill>
                        </a:rPr>
                        <a:t> if not slightly better than, F2F version</a:t>
                      </a:r>
                      <a:endParaRPr lang="en-CA"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9637490"/>
                  </a:ext>
                </a:extLst>
              </a:tr>
              <a:tr h="370840">
                <a:tc>
                  <a:txBody>
                    <a:bodyPr/>
                    <a:lstStyle/>
                    <a:p>
                      <a:r>
                        <a:rPr lang="en-CA" sz="2000" dirty="0" smtClean="0">
                          <a:solidFill>
                            <a:schemeClr val="tx1"/>
                          </a:solidFill>
                        </a:rPr>
                        <a:t>Student evaluations</a:t>
                      </a:r>
                      <a:endParaRPr lang="en-CA"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dirty="0" smtClean="0">
                          <a:solidFill>
                            <a:schemeClr val="tx1"/>
                          </a:solidFill>
                        </a:rPr>
                        <a:t>Overall increase, when 2/3 of the course was</a:t>
                      </a:r>
                      <a:r>
                        <a:rPr lang="en-CA" sz="2000" baseline="0" dirty="0" smtClean="0">
                          <a:solidFill>
                            <a:schemeClr val="tx1"/>
                          </a:solidFill>
                        </a:rPr>
                        <a:t> flipped</a:t>
                      </a:r>
                      <a:endParaRPr lang="en-CA"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dirty="0" smtClean="0">
                          <a:solidFill>
                            <a:schemeClr val="tx1"/>
                          </a:solidFill>
                        </a:rPr>
                        <a:t>Increased</a:t>
                      </a:r>
                      <a:r>
                        <a:rPr lang="en-CA" sz="2000" baseline="0" dirty="0" smtClean="0">
                          <a:solidFill>
                            <a:schemeClr val="tx1"/>
                          </a:solidFill>
                        </a:rPr>
                        <a:t> at first </a:t>
                      </a:r>
                      <a:endParaRPr lang="en-CA" sz="20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77522413"/>
                  </a:ext>
                </a:extLst>
              </a:tr>
              <a:tr h="350520">
                <a:tc rowSpan="2">
                  <a:txBody>
                    <a:bodyPr/>
                    <a:lstStyle/>
                    <a:p>
                      <a:r>
                        <a:rPr lang="en-CA" sz="2000" dirty="0" smtClean="0">
                          <a:solidFill>
                            <a:schemeClr val="tx1"/>
                          </a:solidFill>
                        </a:rPr>
                        <a:t>Personal assessment</a:t>
                      </a:r>
                      <a:endParaRPr lang="en-CA"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Clr>
                          <a:schemeClr val="accent1">
                            <a:lumMod val="75000"/>
                          </a:schemeClr>
                        </a:buClr>
                        <a:buFont typeface="Wingdings" panose="05000000000000000000" pitchFamily="2" charset="2"/>
                        <a:buNone/>
                      </a:pPr>
                      <a:r>
                        <a:rPr lang="en-CA" sz="2000" b="1" i="1" dirty="0" smtClean="0">
                          <a:solidFill>
                            <a:schemeClr val="tx1"/>
                          </a:solidFill>
                        </a:rPr>
                        <a:t>Cons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indent="0">
                        <a:buClr>
                          <a:schemeClr val="accent1">
                            <a:lumMod val="75000"/>
                          </a:schemeClr>
                        </a:buClr>
                        <a:buFont typeface="Wingdings" panose="05000000000000000000" pitchFamily="2" charset="2"/>
                        <a:buNone/>
                      </a:pPr>
                      <a:r>
                        <a:rPr lang="en-CA" sz="2000" b="1" i="1" dirty="0" smtClean="0">
                          <a:solidFill>
                            <a:schemeClr val="tx1"/>
                          </a:solidFill>
                        </a:rPr>
                        <a:t>Pros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5833004"/>
                  </a:ext>
                </a:extLst>
              </a:tr>
              <a:tr h="350520">
                <a:tc vMerge="1">
                  <a:txBody>
                    <a:bodyPr/>
                    <a:lstStyle/>
                    <a:p>
                      <a:endParaRPr lang="en-CA"/>
                    </a:p>
                  </a:txBody>
                  <a:tcPr/>
                </a:tc>
                <a:tc>
                  <a:txBody>
                    <a:bodyPr/>
                    <a:lstStyle/>
                    <a:p>
                      <a:pPr marL="342900" indent="-342900">
                        <a:buClr>
                          <a:schemeClr val="accent1">
                            <a:lumMod val="75000"/>
                          </a:schemeClr>
                        </a:buClr>
                        <a:buFont typeface="Wingdings" panose="05000000000000000000" pitchFamily="2" charset="2"/>
                        <a:buChar char="§"/>
                      </a:pPr>
                      <a:r>
                        <a:rPr lang="en-CA" sz="2000" dirty="0" smtClean="0">
                          <a:solidFill>
                            <a:schemeClr val="tx1"/>
                          </a:solidFill>
                        </a:rPr>
                        <a:t>Videos:</a:t>
                      </a:r>
                    </a:p>
                    <a:p>
                      <a:pPr marL="800100" lvl="1" indent="-342900">
                        <a:buClr>
                          <a:schemeClr val="accent1">
                            <a:lumMod val="75000"/>
                          </a:schemeClr>
                        </a:buClr>
                        <a:buFont typeface="Franklin Gothic Book" panose="020B0503020102020204" pitchFamily="34" charset="0"/>
                        <a:buChar char="–"/>
                      </a:pPr>
                      <a:r>
                        <a:rPr lang="en-CA" sz="2000" dirty="0" smtClean="0">
                          <a:solidFill>
                            <a:schemeClr val="tx1"/>
                          </a:solidFill>
                        </a:rPr>
                        <a:t>I</a:t>
                      </a:r>
                      <a:r>
                        <a:rPr lang="en-CA" sz="2000" baseline="0" dirty="0" smtClean="0">
                          <a:solidFill>
                            <a:schemeClr val="tx1"/>
                          </a:solidFill>
                        </a:rPr>
                        <a:t> think the slides are too wordy</a:t>
                      </a:r>
                    </a:p>
                    <a:p>
                      <a:pPr marL="800100" lvl="1" indent="-342900">
                        <a:buClr>
                          <a:schemeClr val="accent1">
                            <a:lumMod val="75000"/>
                          </a:schemeClr>
                        </a:buClr>
                        <a:buFont typeface="Franklin Gothic Book" panose="020B0503020102020204" pitchFamily="34" charset="0"/>
                        <a:buChar char="–"/>
                      </a:pPr>
                      <a:r>
                        <a:rPr lang="en-CA" sz="2000" baseline="0" dirty="0" smtClean="0">
                          <a:solidFill>
                            <a:schemeClr val="tx1"/>
                          </a:solidFill>
                        </a:rPr>
                        <a:t>The videos too long</a:t>
                      </a:r>
                    </a:p>
                    <a:p>
                      <a:pPr marL="800100" lvl="1" indent="-342900">
                        <a:buClr>
                          <a:schemeClr val="accent1">
                            <a:lumMod val="75000"/>
                          </a:schemeClr>
                        </a:buClr>
                        <a:buFont typeface="Franklin Gothic Book" panose="020B0503020102020204" pitchFamily="34" charset="0"/>
                        <a:buChar char="–"/>
                      </a:pPr>
                      <a:r>
                        <a:rPr lang="en-CA" sz="2000" baseline="0" dirty="0" smtClean="0">
                          <a:solidFill>
                            <a:schemeClr val="tx1"/>
                          </a:solidFill>
                        </a:rPr>
                        <a:t>But students appreciate the clarity</a:t>
                      </a:r>
                    </a:p>
                    <a:p>
                      <a:pPr marL="342900" indent="-342900">
                        <a:buClr>
                          <a:schemeClr val="accent1">
                            <a:lumMod val="75000"/>
                          </a:schemeClr>
                        </a:buClr>
                        <a:buFont typeface="Wingdings" panose="05000000000000000000" pitchFamily="2" charset="2"/>
                        <a:buChar char="§"/>
                      </a:pPr>
                      <a:r>
                        <a:rPr lang="en-CA" sz="2000" dirty="0" smtClean="0">
                          <a:solidFill>
                            <a:schemeClr val="tx1"/>
                          </a:solidFill>
                        </a:rPr>
                        <a:t>More challenging to:</a:t>
                      </a:r>
                    </a:p>
                    <a:p>
                      <a:pPr marL="800100" lvl="1" indent="-342900">
                        <a:buClr>
                          <a:schemeClr val="accent1">
                            <a:lumMod val="75000"/>
                          </a:schemeClr>
                        </a:buClr>
                        <a:buFont typeface="Franklin Gothic Book" panose="020B0503020102020204" pitchFamily="34" charset="0"/>
                        <a:buChar char="–"/>
                      </a:pPr>
                      <a:r>
                        <a:rPr lang="en-CA" sz="2000" dirty="0" smtClean="0">
                          <a:solidFill>
                            <a:schemeClr val="tx1"/>
                          </a:solidFill>
                        </a:rPr>
                        <a:t>Monitor (especially forums)</a:t>
                      </a:r>
                    </a:p>
                    <a:p>
                      <a:pPr marL="800100" lvl="1" indent="-342900">
                        <a:buClr>
                          <a:schemeClr val="accent1">
                            <a:lumMod val="75000"/>
                          </a:schemeClr>
                        </a:buClr>
                        <a:buFont typeface="Franklin Gothic Book" panose="020B0503020102020204" pitchFamily="34" charset="0"/>
                        <a:buChar char="–"/>
                      </a:pPr>
                      <a:r>
                        <a:rPr lang="en-CA" sz="2000" dirty="0" smtClean="0">
                          <a:solidFill>
                            <a:schemeClr val="tx1"/>
                          </a:solidFill>
                        </a:rPr>
                        <a:t>M</a:t>
                      </a:r>
                      <a:r>
                        <a:rPr lang="en-CA" sz="2000" baseline="0" dirty="0" smtClean="0">
                          <a:solidFill>
                            <a:schemeClr val="tx1"/>
                          </a:solidFill>
                        </a:rPr>
                        <a:t>aintain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indent="-342900">
                        <a:buClr>
                          <a:schemeClr val="accent1">
                            <a:lumMod val="75000"/>
                          </a:schemeClr>
                        </a:buClr>
                        <a:buFont typeface="Wingdings" panose="05000000000000000000" pitchFamily="2" charset="2"/>
                        <a:buChar char="§"/>
                      </a:pPr>
                      <a:r>
                        <a:rPr lang="en-CA" sz="2000" dirty="0" smtClean="0">
                          <a:solidFill>
                            <a:schemeClr val="tx1"/>
                          </a:solidFill>
                        </a:rPr>
                        <a:t>More consistent instruction from year to year</a:t>
                      </a:r>
                    </a:p>
                    <a:p>
                      <a:pPr marL="342900" indent="-342900">
                        <a:buClr>
                          <a:schemeClr val="accent1">
                            <a:lumMod val="75000"/>
                          </a:schemeClr>
                        </a:buClr>
                        <a:buFont typeface="Wingdings" panose="05000000000000000000" pitchFamily="2" charset="2"/>
                        <a:buChar char="§"/>
                      </a:pPr>
                      <a:r>
                        <a:rPr lang="en-CA" sz="2000" dirty="0" smtClean="0">
                          <a:solidFill>
                            <a:schemeClr val="tx1"/>
                          </a:solidFill>
                        </a:rPr>
                        <a:t>Helpful to second language students</a:t>
                      </a:r>
                    </a:p>
                    <a:p>
                      <a:pPr marL="342900" indent="-342900">
                        <a:buClr>
                          <a:schemeClr val="accent1">
                            <a:lumMod val="75000"/>
                          </a:schemeClr>
                        </a:buClr>
                        <a:buFont typeface="Wingdings" panose="05000000000000000000" pitchFamily="2" charset="2"/>
                        <a:buChar char="§"/>
                      </a:pPr>
                      <a:r>
                        <a:rPr lang="en-CA" sz="2000" dirty="0" smtClean="0">
                          <a:solidFill>
                            <a:schemeClr val="tx1"/>
                          </a:solidFill>
                        </a:rPr>
                        <a:t>Forces classrooms to become more active</a:t>
                      </a:r>
                    </a:p>
                    <a:p>
                      <a:pPr marL="342900" indent="-342900">
                        <a:buClr>
                          <a:schemeClr val="accent1">
                            <a:lumMod val="75000"/>
                          </a:schemeClr>
                        </a:buClr>
                        <a:buFont typeface="Wingdings" panose="05000000000000000000" pitchFamily="2" charset="2"/>
                        <a:buChar char="§"/>
                      </a:pPr>
                      <a:r>
                        <a:rPr lang="en-CA" sz="2000" dirty="0" smtClean="0">
                          <a:solidFill>
                            <a:schemeClr val="tx1"/>
                          </a:solidFill>
                        </a:rPr>
                        <a:t>Overall course: prefer it (especially second year)</a:t>
                      </a:r>
                    </a:p>
                    <a:p>
                      <a:pPr marL="0" indent="0">
                        <a:buClr>
                          <a:schemeClr val="accent1">
                            <a:lumMod val="75000"/>
                          </a:schemeClr>
                        </a:buClr>
                        <a:buFont typeface="Wingdings" panose="05000000000000000000" pitchFamily="2" charset="2"/>
                        <a:buNone/>
                      </a:pPr>
                      <a:endParaRPr lang="en-CA" sz="20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0252441"/>
                  </a:ext>
                </a:extLst>
              </a:tr>
            </a:tbl>
          </a:graphicData>
        </a:graphic>
      </p:graphicFrame>
    </p:spTree>
    <p:extLst>
      <p:ext uri="{BB962C8B-B14F-4D97-AF65-F5344CB8AC3E}">
        <p14:creationId xmlns:p14="http://schemas.microsoft.com/office/powerpoint/2010/main" val="1600220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79906" y="2102069"/>
            <a:ext cx="6831673" cy="2343807"/>
          </a:xfrm>
        </p:spPr>
        <p:txBody>
          <a:bodyPr>
            <a:normAutofit lnSpcReduction="10000"/>
          </a:bodyPr>
          <a:lstStyle/>
          <a:p>
            <a:r>
              <a:rPr lang="en-CA" sz="2800" dirty="0" smtClean="0">
                <a:solidFill>
                  <a:schemeClr val="tx1"/>
                </a:solidFill>
              </a:rPr>
              <a:t>Slides available at:</a:t>
            </a:r>
          </a:p>
          <a:p>
            <a:r>
              <a:rPr lang="en-CA" sz="2800" dirty="0">
                <a:solidFill>
                  <a:schemeClr val="tx1"/>
                </a:solidFill>
              </a:rPr>
              <a:t>https://www.slideshare.net/saulcarliner/using-moodle-to-support-blended-learning-when-the-instructor-is-also-the-production-team</a:t>
            </a:r>
            <a:endParaRPr lang="en-CA" sz="2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1579" y="4158982"/>
            <a:ext cx="1530029" cy="1539173"/>
          </a:xfrm>
          <a:prstGeom prst="rect">
            <a:avLst/>
          </a:prstGeom>
        </p:spPr>
      </p:pic>
    </p:spTree>
    <p:extLst>
      <p:ext uri="{BB962C8B-B14F-4D97-AF65-F5344CB8AC3E}">
        <p14:creationId xmlns:p14="http://schemas.microsoft.com/office/powerpoint/2010/main" val="3586281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260909"/>
            <a:ext cx="8836291" cy="2625771"/>
          </a:xfrm>
        </p:spPr>
        <p:txBody>
          <a:bodyPr/>
          <a:lstStyle/>
          <a:p>
            <a:r>
              <a:rPr lang="en-CA" sz="4800" dirty="0" smtClean="0"/>
              <a:t>Using Moodle to Support Blended Learning</a:t>
            </a:r>
            <a:r>
              <a:rPr lang="en-CA" sz="6000" dirty="0" smtClean="0"/>
              <a:t/>
            </a:r>
            <a:br>
              <a:rPr lang="en-CA" sz="6000" dirty="0" smtClean="0"/>
            </a:br>
            <a:r>
              <a:rPr lang="en-CA" sz="3200" dirty="0" smtClean="0"/>
              <a:t>(when the Instructor is Also the </a:t>
            </a:r>
            <a:r>
              <a:rPr lang="en-CA" sz="3200" dirty="0" err="1" smtClean="0"/>
              <a:t>pRoduction</a:t>
            </a:r>
            <a:r>
              <a:rPr lang="en-CA" sz="3200" dirty="0" smtClean="0"/>
              <a:t> Team)</a:t>
            </a:r>
            <a:endParaRPr lang="en-CA" sz="3200" dirty="0"/>
          </a:p>
        </p:txBody>
      </p:sp>
      <p:sp>
        <p:nvSpPr>
          <p:cNvPr id="3" name="Subtitle 2"/>
          <p:cNvSpPr>
            <a:spLocks noGrp="1"/>
          </p:cNvSpPr>
          <p:nvPr>
            <p:ph type="subTitle" idx="1"/>
          </p:nvPr>
        </p:nvSpPr>
        <p:spPr>
          <a:xfrm>
            <a:off x="2679906" y="3956279"/>
            <a:ext cx="6831673" cy="1944007"/>
          </a:xfrm>
        </p:spPr>
        <p:txBody>
          <a:bodyPr>
            <a:normAutofit/>
          </a:bodyPr>
          <a:lstStyle/>
          <a:p>
            <a:r>
              <a:rPr lang="en-CA" dirty="0" smtClean="0">
                <a:solidFill>
                  <a:schemeClr val="tx1"/>
                </a:solidFill>
              </a:rPr>
              <a:t>Saul Carliner, PhD, CTDP</a:t>
            </a:r>
          </a:p>
          <a:p>
            <a:r>
              <a:rPr lang="en-CA" dirty="0" smtClean="0">
                <a:solidFill>
                  <a:schemeClr val="tx1"/>
                </a:solidFill>
              </a:rPr>
              <a:t>Professor</a:t>
            </a:r>
          </a:p>
          <a:p>
            <a:r>
              <a:rPr lang="en-CA" dirty="0" smtClean="0">
                <a:solidFill>
                  <a:schemeClr val="tx1"/>
                </a:solidFill>
              </a:rPr>
              <a:t>Concordia University</a:t>
            </a:r>
          </a:p>
          <a:p>
            <a:r>
              <a:rPr lang="en-CA" dirty="0" smtClean="0">
                <a:solidFill>
                  <a:schemeClr val="tx1"/>
                </a:solidFill>
              </a:rPr>
              <a:t>saul.carliner@Concordia.ca</a:t>
            </a:r>
            <a:endParaRPr lang="en-CA"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1579" y="4158982"/>
            <a:ext cx="1530029" cy="1539173"/>
          </a:xfrm>
          <a:prstGeom prst="rect">
            <a:avLst/>
          </a:prstGeom>
        </p:spPr>
      </p:pic>
    </p:spTree>
    <p:extLst>
      <p:ext uri="{BB962C8B-B14F-4D97-AF65-F5344CB8AC3E}">
        <p14:creationId xmlns:p14="http://schemas.microsoft.com/office/powerpoint/2010/main" val="2230817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79906" y="2102069"/>
            <a:ext cx="6831673" cy="2343807"/>
          </a:xfrm>
        </p:spPr>
        <p:txBody>
          <a:bodyPr>
            <a:normAutofit lnSpcReduction="10000"/>
          </a:bodyPr>
          <a:lstStyle/>
          <a:p>
            <a:r>
              <a:rPr lang="en-CA" sz="2800" dirty="0" smtClean="0">
                <a:solidFill>
                  <a:schemeClr val="tx1"/>
                </a:solidFill>
              </a:rPr>
              <a:t>Slides available at:</a:t>
            </a:r>
          </a:p>
          <a:p>
            <a:r>
              <a:rPr lang="en-CA" sz="2800" dirty="0">
                <a:solidFill>
                  <a:schemeClr val="tx1"/>
                </a:solidFill>
              </a:rPr>
              <a:t>https://www.slideshare.net/saulcarliner/using-moodle-to-support-blended-learning-when-the-instructor-is-also-the-production-team</a:t>
            </a:r>
            <a:endParaRPr lang="en-CA" sz="2800" dirty="0">
              <a:solidFill>
                <a:schemeClr val="tx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11579" y="4158982"/>
            <a:ext cx="1530029" cy="1539173"/>
          </a:xfrm>
          <a:prstGeom prst="rect">
            <a:avLst/>
          </a:prstGeom>
        </p:spPr>
      </p:pic>
    </p:spTree>
    <p:extLst>
      <p:ext uri="{BB962C8B-B14F-4D97-AF65-F5344CB8AC3E}">
        <p14:creationId xmlns:p14="http://schemas.microsoft.com/office/powerpoint/2010/main" val="3904491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problem</a:t>
            </a:r>
            <a:r>
              <a:rPr lang="en-CA" dirty="0" smtClean="0">
                <a:solidFill>
                  <a:schemeClr val="bg1">
                    <a:lumMod val="50000"/>
                  </a:schemeClr>
                </a:solidFill>
              </a:rPr>
              <a:t>s</a:t>
            </a:r>
            <a:endParaRPr lang="en-CA" dirty="0">
              <a:solidFill>
                <a:schemeClr val="bg1">
                  <a:lumMod val="50000"/>
                </a:schemeClr>
              </a:solidFill>
            </a:endParaRPr>
          </a:p>
        </p:txBody>
      </p:sp>
      <p:sp>
        <p:nvSpPr>
          <p:cNvPr id="3" name="Content Placeholder 2"/>
          <p:cNvSpPr>
            <a:spLocks noGrp="1"/>
          </p:cNvSpPr>
          <p:nvPr>
            <p:ph idx="1"/>
          </p:nvPr>
        </p:nvSpPr>
        <p:spPr/>
        <p:txBody>
          <a:bodyPr/>
          <a:lstStyle/>
          <a:p>
            <a:r>
              <a:rPr lang="en-CA" dirty="0" smtClean="0"/>
              <a:t>The material: Detail-oriented, technical lectures with lots of process-driven details</a:t>
            </a:r>
          </a:p>
          <a:p>
            <a:r>
              <a:rPr lang="en-CA" dirty="0" smtClean="0"/>
              <a:t>Instructor’s availability: Instructor was traveling to Australia; impossible to coordinate a live virtual session</a:t>
            </a:r>
          </a:p>
          <a:p>
            <a:r>
              <a:rPr lang="en-CA" dirty="0" smtClean="0"/>
              <a:t>And: Blended learning was all the rage—and I wanted to try it</a:t>
            </a:r>
          </a:p>
          <a:p>
            <a:endParaRPr lang="en-CA" dirty="0"/>
          </a:p>
        </p:txBody>
      </p:sp>
    </p:spTree>
    <p:extLst>
      <p:ext uri="{BB962C8B-B14F-4D97-AF65-F5344CB8AC3E}">
        <p14:creationId xmlns:p14="http://schemas.microsoft.com/office/powerpoint/2010/main" val="3129135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08246"/>
          </a:xfrm>
        </p:spPr>
        <p:txBody>
          <a:bodyPr/>
          <a:lstStyle/>
          <a:p>
            <a:r>
              <a:rPr lang="en-CA" dirty="0" smtClean="0"/>
              <a:t>The solution: Blending the courses</a:t>
            </a:r>
            <a:endParaRPr lang="en-CA"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06570377"/>
              </p:ext>
            </p:extLst>
          </p:nvPr>
        </p:nvGraphicFramePr>
        <p:xfrm>
          <a:off x="1371600" y="1694046"/>
          <a:ext cx="9909208" cy="5059680"/>
        </p:xfrm>
        <a:graphic>
          <a:graphicData uri="http://schemas.openxmlformats.org/drawingml/2006/table">
            <a:tbl>
              <a:tblPr firstRow="1" bandRow="1">
                <a:tableStyleId>{5C22544A-7EE6-4342-B048-85BDC9FD1C3A}</a:tableStyleId>
              </a:tblPr>
              <a:tblGrid>
                <a:gridCol w="4954604">
                  <a:extLst>
                    <a:ext uri="{9D8B030D-6E8A-4147-A177-3AD203B41FA5}">
                      <a16:colId xmlns:a16="http://schemas.microsoft.com/office/drawing/2014/main" val="2674417344"/>
                    </a:ext>
                  </a:extLst>
                </a:gridCol>
                <a:gridCol w="4954604">
                  <a:extLst>
                    <a:ext uri="{9D8B030D-6E8A-4147-A177-3AD203B41FA5}">
                      <a16:colId xmlns:a16="http://schemas.microsoft.com/office/drawing/2014/main" val="3871998770"/>
                    </a:ext>
                  </a:extLst>
                </a:gridCol>
              </a:tblGrid>
              <a:tr h="370840">
                <a:tc>
                  <a:txBody>
                    <a:bodyPr/>
                    <a:lstStyle/>
                    <a:p>
                      <a:r>
                        <a:rPr lang="en-CA" sz="2000" dirty="0" smtClean="0">
                          <a:solidFill>
                            <a:schemeClr val="tx1"/>
                          </a:solidFill>
                        </a:rPr>
                        <a:t>Fundamentals of Instructional Design</a:t>
                      </a:r>
                      <a:endParaRPr lang="en-CA"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dirty="0" smtClean="0">
                          <a:solidFill>
                            <a:schemeClr val="tx1"/>
                          </a:solidFill>
                        </a:rPr>
                        <a:t>Administering Educational Technology Units</a:t>
                      </a:r>
                      <a:endParaRPr lang="en-CA"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7407513"/>
                  </a:ext>
                </a:extLst>
              </a:tr>
              <a:tr h="370840">
                <a:tc>
                  <a:txBody>
                    <a:bodyPr/>
                    <a:lstStyle/>
                    <a:p>
                      <a:r>
                        <a:rPr lang="en-CA" sz="2000" b="1" dirty="0" smtClean="0">
                          <a:solidFill>
                            <a:schemeClr val="tx1"/>
                          </a:solidFill>
                        </a:rPr>
                        <a:t>Purpose of the course</a:t>
                      </a:r>
                      <a:r>
                        <a:rPr lang="en-CA" sz="2000" dirty="0" smtClean="0">
                          <a:solidFill>
                            <a:schemeClr val="tx1"/>
                          </a:solidFill>
                        </a:rPr>
                        <a:t>: </a:t>
                      </a:r>
                    </a:p>
                    <a:p>
                      <a:r>
                        <a:rPr lang="en-CA" sz="2000" b="1" dirty="0" smtClean="0">
                          <a:solidFill>
                            <a:schemeClr val="tx1"/>
                          </a:solidFill>
                        </a:rPr>
                        <a:t>Level</a:t>
                      </a:r>
                      <a:r>
                        <a:rPr lang="en-CA" sz="2000" dirty="0" smtClean="0">
                          <a:solidFill>
                            <a:schemeClr val="tx1"/>
                          </a:solidFill>
                        </a:rPr>
                        <a:t>: Master’s and Graduate Diploma (cross-listed)</a:t>
                      </a:r>
                    </a:p>
                    <a:p>
                      <a:r>
                        <a:rPr lang="en-CA" sz="2000" b="1" dirty="0" smtClean="0">
                          <a:solidFill>
                            <a:schemeClr val="tx1"/>
                          </a:solidFill>
                        </a:rPr>
                        <a:t>Main</a:t>
                      </a:r>
                      <a:r>
                        <a:rPr lang="en-CA" sz="2000" b="1" baseline="0" dirty="0" smtClean="0">
                          <a:solidFill>
                            <a:schemeClr val="tx1"/>
                          </a:solidFill>
                        </a:rPr>
                        <a:t> objective</a:t>
                      </a:r>
                      <a:r>
                        <a:rPr lang="en-CA" sz="2000" baseline="0" dirty="0" smtClean="0">
                          <a:solidFill>
                            <a:schemeClr val="tx1"/>
                          </a:solidFill>
                        </a:rPr>
                        <a:t>: </a:t>
                      </a:r>
                      <a:r>
                        <a:rPr lang="en-US" sz="2000" dirty="0" smtClean="0"/>
                        <a:t>Given requirements, design an instructional program that addresses them. </a:t>
                      </a:r>
                      <a:endParaRPr lang="en-CA" sz="2000" baseline="0" dirty="0" smtClean="0">
                        <a:solidFill>
                          <a:schemeClr val="tx1"/>
                        </a:solidFill>
                      </a:endParaRPr>
                    </a:p>
                    <a:p>
                      <a:r>
                        <a:rPr lang="en-CA" sz="2000" b="1" baseline="0" dirty="0" smtClean="0">
                          <a:solidFill>
                            <a:schemeClr val="tx1"/>
                          </a:solidFill>
                        </a:rPr>
                        <a:t>Length</a:t>
                      </a:r>
                      <a:r>
                        <a:rPr lang="en-CA" sz="2000" baseline="0" dirty="0" smtClean="0">
                          <a:solidFill>
                            <a:schemeClr val="tx1"/>
                          </a:solidFill>
                        </a:rPr>
                        <a:t>: 13 weeks</a:t>
                      </a:r>
                    </a:p>
                    <a:p>
                      <a:r>
                        <a:rPr lang="en-CA" sz="2000" b="1" baseline="0" dirty="0" smtClean="0">
                          <a:solidFill>
                            <a:schemeClr val="tx1"/>
                          </a:solidFill>
                        </a:rPr>
                        <a:t>Amount blended</a:t>
                      </a:r>
                      <a:r>
                        <a:rPr lang="en-CA" sz="2000" baseline="0" dirty="0" smtClean="0">
                          <a:solidFill>
                            <a:schemeClr val="tx1"/>
                          </a:solidFill>
                        </a:rPr>
                        <a:t>:</a:t>
                      </a:r>
                    </a:p>
                    <a:p>
                      <a:r>
                        <a:rPr lang="en-CA" sz="2000" b="1" baseline="0" dirty="0" smtClean="0">
                          <a:solidFill>
                            <a:schemeClr val="tx1"/>
                          </a:solidFill>
                        </a:rPr>
                        <a:t>Tools used</a:t>
                      </a:r>
                      <a:r>
                        <a:rPr lang="en-CA" sz="2000" baseline="0" dirty="0" smtClean="0">
                          <a:solidFill>
                            <a:schemeClr val="tx1"/>
                          </a:solidFill>
                        </a:rPr>
                        <a:t>: </a:t>
                      </a:r>
                    </a:p>
                    <a:p>
                      <a:pPr marL="342900" indent="-342900">
                        <a:buClr>
                          <a:schemeClr val="accent1">
                            <a:lumMod val="75000"/>
                          </a:schemeClr>
                        </a:buClr>
                        <a:buFont typeface="Wingdings" panose="05000000000000000000" pitchFamily="2" charset="2"/>
                        <a:buChar char="§"/>
                      </a:pPr>
                      <a:r>
                        <a:rPr lang="en-CA" sz="2000" baseline="0" dirty="0" smtClean="0">
                          <a:solidFill>
                            <a:schemeClr val="tx1"/>
                          </a:solidFill>
                        </a:rPr>
                        <a:t>Moodle (distribution)</a:t>
                      </a:r>
                    </a:p>
                    <a:p>
                      <a:pPr marL="342900" indent="-342900">
                        <a:buClr>
                          <a:schemeClr val="accent1">
                            <a:lumMod val="75000"/>
                          </a:schemeClr>
                        </a:buClr>
                        <a:buFont typeface="Wingdings" panose="05000000000000000000" pitchFamily="2" charset="2"/>
                        <a:buChar char="§"/>
                      </a:pPr>
                      <a:r>
                        <a:rPr lang="en-CA" sz="2000" baseline="0" dirty="0" smtClean="0">
                          <a:solidFill>
                            <a:schemeClr val="tx1"/>
                          </a:solidFill>
                        </a:rPr>
                        <a:t>Word</a:t>
                      </a:r>
                    </a:p>
                    <a:p>
                      <a:pPr marL="342900" indent="-342900">
                        <a:buClr>
                          <a:schemeClr val="accent1">
                            <a:lumMod val="75000"/>
                          </a:schemeClr>
                        </a:buClr>
                        <a:buFont typeface="Wingdings" panose="05000000000000000000" pitchFamily="2" charset="2"/>
                        <a:buChar char="§"/>
                      </a:pPr>
                      <a:r>
                        <a:rPr lang="en-CA" sz="2000" baseline="0" dirty="0" err="1" smtClean="0">
                          <a:solidFill>
                            <a:schemeClr val="tx1"/>
                          </a:solidFill>
                        </a:rPr>
                        <a:t>Powerpoint</a:t>
                      </a:r>
                      <a:endParaRPr lang="en-CA" sz="2000" baseline="0" dirty="0" smtClean="0">
                        <a:solidFill>
                          <a:schemeClr val="tx1"/>
                        </a:solidFill>
                      </a:endParaRPr>
                    </a:p>
                    <a:p>
                      <a:pPr marL="342900" indent="-342900">
                        <a:buClr>
                          <a:schemeClr val="accent1">
                            <a:lumMod val="75000"/>
                          </a:schemeClr>
                        </a:buClr>
                        <a:buFont typeface="Wingdings" panose="05000000000000000000" pitchFamily="2" charset="2"/>
                        <a:buChar char="§"/>
                      </a:pPr>
                      <a:r>
                        <a:rPr lang="en-CA" sz="2000" baseline="0" dirty="0" smtClean="0">
                          <a:solidFill>
                            <a:schemeClr val="tx1"/>
                          </a:solidFill>
                        </a:rPr>
                        <a:t>Camtasia</a:t>
                      </a:r>
                    </a:p>
                    <a:p>
                      <a:pPr marL="342900" indent="-342900">
                        <a:buClr>
                          <a:schemeClr val="accent1">
                            <a:lumMod val="75000"/>
                          </a:schemeClr>
                        </a:buClr>
                        <a:buFont typeface="Wingdings" panose="05000000000000000000" pitchFamily="2" charset="2"/>
                        <a:buChar char="§"/>
                      </a:pPr>
                      <a:r>
                        <a:rPr lang="en-CA" sz="2000" baseline="0" dirty="0" smtClean="0">
                          <a:solidFill>
                            <a:schemeClr val="tx1"/>
                          </a:solidFill>
                        </a:rPr>
                        <a:t>Library </a:t>
                      </a:r>
                      <a:endParaRPr lang="en-CA" sz="2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CA" sz="2000" b="1" dirty="0" smtClean="0">
                          <a:solidFill>
                            <a:schemeClr val="tx1"/>
                          </a:solidFill>
                        </a:rPr>
                        <a:t>Purpose of the course</a:t>
                      </a:r>
                      <a:r>
                        <a:rPr lang="en-CA" sz="2000" dirty="0" smtClean="0">
                          <a:solidFill>
                            <a:schemeClr val="tx1"/>
                          </a:solidFill>
                        </a:rPr>
                        <a:t>: </a:t>
                      </a:r>
                    </a:p>
                    <a:p>
                      <a:r>
                        <a:rPr lang="en-CA" sz="2000" b="1" dirty="0" smtClean="0">
                          <a:solidFill>
                            <a:schemeClr val="tx1"/>
                          </a:solidFill>
                        </a:rPr>
                        <a:t>Level</a:t>
                      </a:r>
                      <a:r>
                        <a:rPr lang="en-CA" sz="2000" dirty="0" smtClean="0">
                          <a:solidFill>
                            <a:schemeClr val="tx1"/>
                          </a:solidFill>
                        </a:rPr>
                        <a:t>: Master’s and Graduate Diploma (cross-listed)</a:t>
                      </a:r>
                    </a:p>
                    <a:p>
                      <a:r>
                        <a:rPr lang="en-CA" sz="2000" b="1" dirty="0" smtClean="0">
                          <a:solidFill>
                            <a:schemeClr val="tx1"/>
                          </a:solidFill>
                        </a:rPr>
                        <a:t>Main</a:t>
                      </a:r>
                      <a:r>
                        <a:rPr lang="en-CA" sz="2000" b="1" baseline="0" dirty="0" smtClean="0">
                          <a:solidFill>
                            <a:schemeClr val="tx1"/>
                          </a:solidFill>
                        </a:rPr>
                        <a:t> objective</a:t>
                      </a:r>
                      <a:r>
                        <a:rPr lang="en-CA" sz="2000" baseline="0" dirty="0" smtClean="0">
                          <a:solidFill>
                            <a:schemeClr val="tx1"/>
                          </a:solidFill>
                        </a:rPr>
                        <a:t>: </a:t>
                      </a:r>
                      <a:r>
                        <a:rPr lang="en-US" sz="2000" dirty="0" smtClean="0"/>
                        <a:t>Respond to the project, business, and people management challenges that arise in an educational technology group.</a:t>
                      </a:r>
                      <a:endParaRPr lang="en-CA" sz="2000" baseline="0" dirty="0" smtClean="0">
                        <a:solidFill>
                          <a:schemeClr val="tx1"/>
                        </a:solidFill>
                      </a:endParaRPr>
                    </a:p>
                    <a:p>
                      <a:r>
                        <a:rPr lang="en-CA" sz="2000" b="1" baseline="0" dirty="0" smtClean="0">
                          <a:solidFill>
                            <a:schemeClr val="tx1"/>
                          </a:solidFill>
                        </a:rPr>
                        <a:t>Length</a:t>
                      </a:r>
                      <a:r>
                        <a:rPr lang="en-CA" sz="2000" baseline="0" dirty="0" smtClean="0">
                          <a:solidFill>
                            <a:schemeClr val="tx1"/>
                          </a:solidFill>
                        </a:rPr>
                        <a:t>: 13 weeks</a:t>
                      </a:r>
                    </a:p>
                    <a:p>
                      <a:r>
                        <a:rPr lang="en-CA" sz="2000" b="1" baseline="0" dirty="0" smtClean="0">
                          <a:solidFill>
                            <a:schemeClr val="tx1"/>
                          </a:solidFill>
                        </a:rPr>
                        <a:t>Amount blended</a:t>
                      </a:r>
                      <a:r>
                        <a:rPr lang="en-CA" sz="2000" baseline="0" dirty="0" smtClean="0">
                          <a:solidFill>
                            <a:schemeClr val="tx1"/>
                          </a:solidFill>
                        </a:rPr>
                        <a:t>:</a:t>
                      </a:r>
                    </a:p>
                    <a:p>
                      <a:r>
                        <a:rPr lang="en-CA" sz="2000" b="1" baseline="0" dirty="0" smtClean="0">
                          <a:solidFill>
                            <a:schemeClr val="tx1"/>
                          </a:solidFill>
                        </a:rPr>
                        <a:t>Tools used</a:t>
                      </a:r>
                      <a:r>
                        <a:rPr lang="en-CA" sz="2000" baseline="0" dirty="0" smtClean="0">
                          <a:solidFill>
                            <a:schemeClr val="tx1"/>
                          </a:solidFill>
                        </a:rPr>
                        <a:t>: </a:t>
                      </a:r>
                    </a:p>
                    <a:p>
                      <a:pPr marL="342900" indent="-342900">
                        <a:buClr>
                          <a:schemeClr val="accent1">
                            <a:lumMod val="75000"/>
                          </a:schemeClr>
                        </a:buClr>
                        <a:buFont typeface="Wingdings" panose="05000000000000000000" pitchFamily="2" charset="2"/>
                        <a:buChar char="§"/>
                      </a:pPr>
                      <a:r>
                        <a:rPr lang="en-CA" sz="2000" baseline="0" dirty="0" smtClean="0">
                          <a:solidFill>
                            <a:schemeClr val="tx1"/>
                          </a:solidFill>
                        </a:rPr>
                        <a:t>Moodle (distribution)</a:t>
                      </a:r>
                    </a:p>
                    <a:p>
                      <a:pPr marL="342900" indent="-342900">
                        <a:buClr>
                          <a:schemeClr val="accent1">
                            <a:lumMod val="75000"/>
                          </a:schemeClr>
                        </a:buClr>
                        <a:buFont typeface="Wingdings" panose="05000000000000000000" pitchFamily="2" charset="2"/>
                        <a:buChar char="§"/>
                      </a:pPr>
                      <a:r>
                        <a:rPr lang="en-CA" sz="2000" baseline="0" dirty="0" smtClean="0">
                          <a:solidFill>
                            <a:schemeClr val="tx1"/>
                          </a:solidFill>
                        </a:rPr>
                        <a:t>Word</a:t>
                      </a:r>
                    </a:p>
                    <a:p>
                      <a:pPr marL="342900" indent="-342900">
                        <a:buClr>
                          <a:schemeClr val="accent1">
                            <a:lumMod val="75000"/>
                          </a:schemeClr>
                        </a:buClr>
                        <a:buFont typeface="Wingdings" panose="05000000000000000000" pitchFamily="2" charset="2"/>
                        <a:buChar char="§"/>
                      </a:pPr>
                      <a:r>
                        <a:rPr lang="en-CA" sz="2000" baseline="0" smtClean="0">
                          <a:solidFill>
                            <a:schemeClr val="tx1"/>
                          </a:solidFill>
                        </a:rPr>
                        <a:t>Powerpoint</a:t>
                      </a:r>
                      <a:endParaRPr lang="en-CA" sz="2000" baseline="0" dirty="0" smtClean="0">
                        <a:solidFill>
                          <a:schemeClr val="tx1"/>
                        </a:solidFill>
                      </a:endParaRPr>
                    </a:p>
                    <a:p>
                      <a:pPr marL="342900" indent="-342900">
                        <a:buClr>
                          <a:schemeClr val="accent1">
                            <a:lumMod val="75000"/>
                          </a:schemeClr>
                        </a:buClr>
                        <a:buFont typeface="Wingdings" panose="05000000000000000000" pitchFamily="2" charset="2"/>
                        <a:buChar char="§"/>
                      </a:pPr>
                      <a:r>
                        <a:rPr lang="en-CA" sz="2000" baseline="0" dirty="0" smtClean="0">
                          <a:solidFill>
                            <a:schemeClr val="tx1"/>
                          </a:solidFill>
                        </a:rPr>
                        <a:t>Camtasia</a:t>
                      </a:r>
                    </a:p>
                    <a:p>
                      <a:pPr marL="342900" indent="-342900">
                        <a:buClr>
                          <a:schemeClr val="accent1">
                            <a:lumMod val="75000"/>
                          </a:schemeClr>
                        </a:buClr>
                        <a:buFont typeface="Wingdings" panose="05000000000000000000" pitchFamily="2" charset="2"/>
                        <a:buChar char="§"/>
                      </a:pPr>
                      <a:r>
                        <a:rPr lang="en-CA" sz="2000" baseline="0" dirty="0" smtClean="0">
                          <a:solidFill>
                            <a:schemeClr val="tx1"/>
                          </a:solidFill>
                        </a:rPr>
                        <a:t>Library </a:t>
                      </a:r>
                      <a:endParaRPr lang="en-CA" sz="2000"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3950223"/>
                  </a:ext>
                </a:extLst>
              </a:tr>
            </a:tbl>
          </a:graphicData>
        </a:graphic>
      </p:graphicFrame>
    </p:spTree>
    <p:extLst>
      <p:ext uri="{BB962C8B-B14F-4D97-AF65-F5344CB8AC3E}">
        <p14:creationId xmlns:p14="http://schemas.microsoft.com/office/powerpoint/2010/main" val="324981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9783"/>
            <a:ext cx="9601200" cy="700238"/>
          </a:xfrm>
        </p:spPr>
        <p:txBody>
          <a:bodyPr/>
          <a:lstStyle/>
          <a:p>
            <a:r>
              <a:rPr lang="en-CA" dirty="0" smtClean="0"/>
              <a:t>The solution on Moodle</a:t>
            </a:r>
            <a:endParaRPr lang="en-CA" dirty="0"/>
          </a:p>
        </p:txBody>
      </p:sp>
      <p:pic>
        <p:nvPicPr>
          <p:cNvPr id="4" name="Content Placeholder 3"/>
          <p:cNvPicPr>
            <a:picLocks noGrp="1" noChangeAspect="1"/>
          </p:cNvPicPr>
          <p:nvPr>
            <p:ph idx="1"/>
          </p:nvPr>
        </p:nvPicPr>
        <p:blipFill>
          <a:blip r:embed="rId2"/>
          <a:stretch>
            <a:fillRect/>
          </a:stretch>
        </p:blipFill>
        <p:spPr>
          <a:xfrm>
            <a:off x="1371600" y="928671"/>
            <a:ext cx="9601200" cy="5400675"/>
          </a:xfrm>
          <a:prstGeom prst="rect">
            <a:avLst/>
          </a:prstGeom>
        </p:spPr>
      </p:pic>
    </p:spTree>
    <p:extLst>
      <p:ext uri="{BB962C8B-B14F-4D97-AF65-F5344CB8AC3E}">
        <p14:creationId xmlns:p14="http://schemas.microsoft.com/office/powerpoint/2010/main" val="38824657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9783"/>
            <a:ext cx="9601200" cy="700238"/>
          </a:xfrm>
        </p:spPr>
        <p:txBody>
          <a:bodyPr/>
          <a:lstStyle/>
          <a:p>
            <a:r>
              <a:rPr lang="en-CA" dirty="0" smtClean="0"/>
              <a:t>The solution on Moodle</a:t>
            </a:r>
            <a:endParaRPr lang="en-CA" dirty="0"/>
          </a:p>
        </p:txBody>
      </p:sp>
      <p:pic>
        <p:nvPicPr>
          <p:cNvPr id="5" name="Content Placeholder 4"/>
          <p:cNvPicPr>
            <a:picLocks noGrp="1" noChangeAspect="1"/>
          </p:cNvPicPr>
          <p:nvPr>
            <p:ph idx="1"/>
          </p:nvPr>
        </p:nvPicPr>
        <p:blipFill>
          <a:blip r:embed="rId2"/>
          <a:stretch>
            <a:fillRect/>
          </a:stretch>
        </p:blipFill>
        <p:spPr>
          <a:xfrm>
            <a:off x="1371600" y="972344"/>
            <a:ext cx="9601200" cy="5400675"/>
          </a:xfrm>
          <a:prstGeom prst="rect">
            <a:avLst/>
          </a:prstGeom>
        </p:spPr>
      </p:pic>
    </p:spTree>
    <p:extLst>
      <p:ext uri="{BB962C8B-B14F-4D97-AF65-F5344CB8AC3E}">
        <p14:creationId xmlns:p14="http://schemas.microsoft.com/office/powerpoint/2010/main" val="2171568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2666" y="204537"/>
            <a:ext cx="9601200" cy="742949"/>
          </a:xfrm>
        </p:spPr>
        <p:txBody>
          <a:bodyPr/>
          <a:lstStyle/>
          <a:p>
            <a:r>
              <a:rPr lang="en-CA" dirty="0" smtClean="0"/>
              <a:t>The solution</a:t>
            </a:r>
            <a:endParaRPr lang="en-CA" dirty="0"/>
          </a:p>
        </p:txBody>
      </p:sp>
      <p:sp>
        <p:nvSpPr>
          <p:cNvPr id="3" name="Content Placeholder 2"/>
          <p:cNvSpPr>
            <a:spLocks noGrp="1"/>
          </p:cNvSpPr>
          <p:nvPr>
            <p:ph sz="half" idx="1"/>
          </p:nvPr>
        </p:nvSpPr>
        <p:spPr>
          <a:xfrm>
            <a:off x="1689768" y="6477000"/>
            <a:ext cx="4447786" cy="381000"/>
          </a:xfrm>
        </p:spPr>
        <p:txBody>
          <a:bodyPr>
            <a:normAutofit fontScale="25000" lnSpcReduction="20000"/>
          </a:bodyPr>
          <a:lstStyle/>
          <a:p>
            <a:pPr marL="0" indent="0">
              <a:buNone/>
            </a:pPr>
            <a:r>
              <a:rPr lang="en-CA" sz="9600" dirty="0" smtClean="0"/>
              <a:t>Read-Me-First! Guide</a:t>
            </a:r>
          </a:p>
          <a:p>
            <a:endParaRPr lang="en-CA" dirty="0"/>
          </a:p>
        </p:txBody>
      </p:sp>
      <p:sp>
        <p:nvSpPr>
          <p:cNvPr id="5" name="Content Placeholder 4"/>
          <p:cNvSpPr>
            <a:spLocks noGrp="1"/>
          </p:cNvSpPr>
          <p:nvPr>
            <p:ph sz="half" idx="2"/>
          </p:nvPr>
        </p:nvSpPr>
        <p:spPr>
          <a:xfrm>
            <a:off x="1472666" y="947486"/>
            <a:ext cx="10308656" cy="4538913"/>
          </a:xfrm>
        </p:spPr>
        <p:txBody>
          <a:bodyPr>
            <a:normAutofit fontScale="25000" lnSpcReduction="20000"/>
          </a:bodyPr>
          <a:lstStyle/>
          <a:p>
            <a:pPr marL="0" indent="0">
              <a:lnSpc>
                <a:spcPct val="120000"/>
              </a:lnSpc>
              <a:spcBef>
                <a:spcPts val="0"/>
              </a:spcBef>
              <a:spcAft>
                <a:spcPts val="0"/>
              </a:spcAft>
              <a:buNone/>
            </a:pPr>
            <a:r>
              <a:rPr lang="en-US" sz="4400" dirty="0"/>
              <a:t> </a:t>
            </a:r>
            <a:endParaRPr lang="en-CA" sz="4400" dirty="0"/>
          </a:p>
          <a:p>
            <a:pPr marL="0" indent="0">
              <a:lnSpc>
                <a:spcPct val="120000"/>
              </a:lnSpc>
              <a:spcBef>
                <a:spcPts val="0"/>
              </a:spcBef>
              <a:spcAft>
                <a:spcPts val="0"/>
              </a:spcAft>
              <a:buNone/>
            </a:pPr>
            <a:endParaRPr lang="en-CA" dirty="0"/>
          </a:p>
        </p:txBody>
      </p:sp>
      <p:graphicFrame>
        <p:nvGraphicFramePr>
          <p:cNvPr id="6" name="Table 5"/>
          <p:cNvGraphicFramePr>
            <a:graphicFrameLocks noGrp="1"/>
          </p:cNvGraphicFramePr>
          <p:nvPr>
            <p:extLst>
              <p:ext uri="{D42A27DB-BD31-4B8C-83A1-F6EECF244321}">
                <p14:modId xmlns:p14="http://schemas.microsoft.com/office/powerpoint/2010/main" val="3263214609"/>
              </p:ext>
            </p:extLst>
          </p:nvPr>
        </p:nvGraphicFramePr>
        <p:xfrm>
          <a:off x="1689768" y="834670"/>
          <a:ext cx="9874451" cy="5632704"/>
        </p:xfrm>
        <a:graphic>
          <a:graphicData uri="http://schemas.openxmlformats.org/drawingml/2006/table">
            <a:tbl>
              <a:tblPr firstRow="1" bandRow="1">
                <a:tableStyleId>{5C22544A-7EE6-4342-B048-85BDC9FD1C3A}</a:tableStyleId>
              </a:tblPr>
              <a:tblGrid>
                <a:gridCol w="9874451">
                  <a:extLst>
                    <a:ext uri="{9D8B030D-6E8A-4147-A177-3AD203B41FA5}">
                      <a16:colId xmlns:a16="http://schemas.microsoft.com/office/drawing/2014/main" val="3317811583"/>
                    </a:ext>
                  </a:extLst>
                </a:gridCol>
              </a:tblGrid>
              <a:tr h="5518004">
                <a:tc>
                  <a:txBody>
                    <a:bodyPr/>
                    <a:lstStyle/>
                    <a:p>
                      <a:pPr marL="0" indent="0">
                        <a:lnSpc>
                          <a:spcPct val="120000"/>
                        </a:lnSpc>
                        <a:spcBef>
                          <a:spcPts val="0"/>
                        </a:spcBef>
                        <a:spcAft>
                          <a:spcPts val="0"/>
                        </a:spcAft>
                        <a:buNone/>
                      </a:pPr>
                      <a:r>
                        <a:rPr lang="en-US" sz="1200" b="1" i="1" dirty="0" smtClean="0">
                          <a:solidFill>
                            <a:schemeClr val="tx1"/>
                          </a:solidFill>
                        </a:rPr>
                        <a:t>Fundamentals of Instructional Design</a:t>
                      </a:r>
                      <a:endParaRPr lang="en-CA" sz="1200" b="1" i="1" dirty="0" smtClean="0">
                        <a:solidFill>
                          <a:schemeClr val="tx1"/>
                        </a:solidFill>
                      </a:endParaRPr>
                    </a:p>
                    <a:p>
                      <a:pPr marL="0" indent="0">
                        <a:lnSpc>
                          <a:spcPct val="120000"/>
                        </a:lnSpc>
                        <a:spcBef>
                          <a:spcPts val="0"/>
                        </a:spcBef>
                        <a:spcAft>
                          <a:spcPts val="0"/>
                        </a:spcAft>
                        <a:buNone/>
                      </a:pPr>
                      <a:r>
                        <a:rPr lang="en-US" sz="1200" b="1" dirty="0" smtClean="0">
                          <a:solidFill>
                            <a:schemeClr val="tx1"/>
                          </a:solidFill>
                        </a:rPr>
                        <a:t>Read-Me-First! for Week 6: Summative Evaluations: The Key to Ensuring Objectives Were Met</a:t>
                      </a:r>
                      <a:endParaRPr lang="en-CA" sz="1200" b="1" dirty="0" smtClean="0">
                        <a:solidFill>
                          <a:schemeClr val="tx1"/>
                        </a:solidFill>
                      </a:endParaRPr>
                    </a:p>
                    <a:p>
                      <a:pPr marL="0" indent="0">
                        <a:lnSpc>
                          <a:spcPct val="120000"/>
                        </a:lnSpc>
                        <a:spcBef>
                          <a:spcPts val="0"/>
                        </a:spcBef>
                        <a:spcAft>
                          <a:spcPts val="0"/>
                        </a:spcAft>
                        <a:buNone/>
                      </a:pPr>
                      <a:r>
                        <a:rPr lang="en-US" sz="1200" b="0" dirty="0" smtClean="0">
                          <a:solidFill>
                            <a:schemeClr val="tx1"/>
                          </a:solidFill>
                        </a:rPr>
                        <a:t> </a:t>
                      </a:r>
                      <a:endParaRPr lang="en-CA" sz="1200" b="0" dirty="0" smtClean="0">
                        <a:solidFill>
                          <a:schemeClr val="tx1"/>
                        </a:solidFill>
                      </a:endParaRPr>
                    </a:p>
                    <a:p>
                      <a:pPr marL="0" indent="0">
                        <a:lnSpc>
                          <a:spcPct val="120000"/>
                        </a:lnSpc>
                        <a:spcBef>
                          <a:spcPts val="0"/>
                        </a:spcBef>
                        <a:spcAft>
                          <a:spcPts val="0"/>
                        </a:spcAft>
                        <a:buNone/>
                      </a:pPr>
                      <a:r>
                        <a:rPr lang="en-US" sz="1200" b="1" dirty="0" smtClean="0">
                          <a:solidFill>
                            <a:schemeClr val="tx1"/>
                          </a:solidFill>
                        </a:rPr>
                        <a:t>About this Lesson</a:t>
                      </a:r>
                      <a:endParaRPr lang="en-CA" sz="1200" b="1" dirty="0" smtClean="0">
                        <a:solidFill>
                          <a:schemeClr val="tx1"/>
                        </a:solidFill>
                      </a:endParaRPr>
                    </a:p>
                    <a:p>
                      <a:pPr marL="0" indent="0">
                        <a:lnSpc>
                          <a:spcPct val="120000"/>
                        </a:lnSpc>
                        <a:spcBef>
                          <a:spcPts val="0"/>
                        </a:spcBef>
                        <a:spcAft>
                          <a:spcPts val="0"/>
                        </a:spcAft>
                        <a:buNone/>
                      </a:pPr>
                      <a:r>
                        <a:rPr lang="en-US" sz="1200" b="0" dirty="0" smtClean="0">
                          <a:solidFill>
                            <a:schemeClr val="tx1"/>
                          </a:solidFill>
                        </a:rPr>
                        <a:t>This session concludes the exploration of the needs assessment.  It explains how to draft the instruments that assess whether or not the learning program has had the intended impact with the learners, as well as why you prepare this before you even begin to outline the instructional program, much less write it.   </a:t>
                      </a:r>
                      <a:endParaRPr lang="en-CA" sz="1200" b="0" dirty="0" smtClean="0">
                        <a:solidFill>
                          <a:schemeClr val="tx1"/>
                        </a:solidFill>
                      </a:endParaRPr>
                    </a:p>
                    <a:p>
                      <a:pPr marL="0" indent="0">
                        <a:lnSpc>
                          <a:spcPct val="120000"/>
                        </a:lnSpc>
                        <a:spcBef>
                          <a:spcPts val="0"/>
                        </a:spcBef>
                        <a:spcAft>
                          <a:spcPts val="0"/>
                        </a:spcAft>
                        <a:buNone/>
                      </a:pPr>
                      <a:r>
                        <a:rPr lang="en-US" sz="1200" b="0" dirty="0" smtClean="0">
                          <a:solidFill>
                            <a:schemeClr val="tx1"/>
                          </a:solidFill>
                        </a:rPr>
                        <a:t> </a:t>
                      </a:r>
                      <a:endParaRPr lang="en-CA" sz="1200" b="0" dirty="0" smtClean="0">
                        <a:solidFill>
                          <a:schemeClr val="tx1"/>
                        </a:solidFill>
                      </a:endParaRPr>
                    </a:p>
                    <a:p>
                      <a:pPr marL="0" indent="0">
                        <a:lnSpc>
                          <a:spcPct val="120000"/>
                        </a:lnSpc>
                        <a:spcBef>
                          <a:spcPts val="0"/>
                        </a:spcBef>
                        <a:spcAft>
                          <a:spcPts val="0"/>
                        </a:spcAft>
                        <a:buNone/>
                      </a:pPr>
                      <a:r>
                        <a:rPr lang="en-CA" sz="1200" b="1" dirty="0" smtClean="0">
                          <a:solidFill>
                            <a:schemeClr val="tx1"/>
                          </a:solidFill>
                        </a:rPr>
                        <a:t>Main Objective</a:t>
                      </a:r>
                    </a:p>
                    <a:p>
                      <a:pPr marL="0" indent="0">
                        <a:lnSpc>
                          <a:spcPct val="120000"/>
                        </a:lnSpc>
                        <a:spcBef>
                          <a:spcPts val="0"/>
                        </a:spcBef>
                        <a:spcAft>
                          <a:spcPts val="0"/>
                        </a:spcAft>
                        <a:buNone/>
                      </a:pPr>
                      <a:r>
                        <a:rPr lang="en-US" sz="1200" b="0" dirty="0" smtClean="0">
                          <a:solidFill>
                            <a:schemeClr val="tx1"/>
                          </a:solidFill>
                        </a:rPr>
                        <a:t>Given the objectives for a proposed learning program, design at least two levels of summative evaluation for an instructional program. </a:t>
                      </a:r>
                      <a:endParaRPr lang="en-CA" sz="1200" b="0" dirty="0" smtClean="0">
                        <a:solidFill>
                          <a:schemeClr val="tx1"/>
                        </a:solidFill>
                      </a:endParaRPr>
                    </a:p>
                    <a:p>
                      <a:pPr marL="0" indent="0">
                        <a:lnSpc>
                          <a:spcPct val="120000"/>
                        </a:lnSpc>
                        <a:spcBef>
                          <a:spcPts val="0"/>
                        </a:spcBef>
                        <a:spcAft>
                          <a:spcPts val="0"/>
                        </a:spcAft>
                        <a:buNone/>
                      </a:pPr>
                      <a:r>
                        <a:rPr lang="en-US" sz="1200" b="0" dirty="0" smtClean="0">
                          <a:solidFill>
                            <a:schemeClr val="tx1"/>
                          </a:solidFill>
                        </a:rPr>
                        <a:t> </a:t>
                      </a:r>
                      <a:endParaRPr lang="en-CA" sz="1200" b="0" dirty="0" smtClean="0">
                        <a:solidFill>
                          <a:schemeClr val="tx1"/>
                        </a:solidFill>
                      </a:endParaRPr>
                    </a:p>
                    <a:p>
                      <a:pPr marL="0" indent="0">
                        <a:lnSpc>
                          <a:spcPct val="120000"/>
                        </a:lnSpc>
                        <a:spcBef>
                          <a:spcPts val="0"/>
                        </a:spcBef>
                        <a:spcAft>
                          <a:spcPts val="0"/>
                        </a:spcAft>
                        <a:buNone/>
                      </a:pPr>
                      <a:r>
                        <a:rPr lang="en-US" sz="1200" b="1" dirty="0" smtClean="0">
                          <a:solidFill>
                            <a:schemeClr val="tx1"/>
                          </a:solidFill>
                        </a:rPr>
                        <a:t>How this Lesson Will Be Conducted</a:t>
                      </a:r>
                      <a:endParaRPr lang="en-CA" sz="1200" b="1" dirty="0" smtClean="0">
                        <a:solidFill>
                          <a:schemeClr val="tx1"/>
                        </a:solidFill>
                      </a:endParaRPr>
                    </a:p>
                    <a:p>
                      <a:pPr marL="171450" indent="-171450">
                        <a:lnSpc>
                          <a:spcPct val="120000"/>
                        </a:lnSpc>
                        <a:spcBef>
                          <a:spcPts val="0"/>
                        </a:spcBef>
                        <a:spcAft>
                          <a:spcPts val="0"/>
                        </a:spcAft>
                        <a:buFont typeface="Wingdings" panose="05000000000000000000" pitchFamily="2" charset="2"/>
                        <a:buChar char="§"/>
                      </a:pPr>
                      <a:r>
                        <a:rPr lang="en-US" sz="1200" b="0" dirty="0" smtClean="0">
                          <a:solidFill>
                            <a:schemeClr val="tx1"/>
                          </a:solidFill>
                        </a:rPr>
                        <a:t>Because it occurs asynchronously online, this Read-Me-First! guide will structure your learning for the week. It:</a:t>
                      </a:r>
                      <a:endParaRPr lang="en-CA" sz="1200" b="0" dirty="0" smtClean="0">
                        <a:solidFill>
                          <a:schemeClr val="tx1"/>
                        </a:solidFill>
                      </a:endParaRPr>
                    </a:p>
                    <a:p>
                      <a:pPr marL="171450" lvl="0" indent="-171450">
                        <a:lnSpc>
                          <a:spcPct val="120000"/>
                        </a:lnSpc>
                        <a:spcBef>
                          <a:spcPts val="0"/>
                        </a:spcBef>
                        <a:spcAft>
                          <a:spcPts val="0"/>
                        </a:spcAft>
                        <a:buFont typeface="Wingdings" panose="05000000000000000000" pitchFamily="2" charset="2"/>
                        <a:buChar char="§"/>
                      </a:pPr>
                      <a:r>
                        <a:rPr lang="en-US" sz="1200" b="0" dirty="0" smtClean="0">
                          <a:solidFill>
                            <a:schemeClr val="tx1"/>
                          </a:solidFill>
                        </a:rPr>
                        <a:t>Identifies the readings </a:t>
                      </a:r>
                      <a:endParaRPr lang="en-CA" sz="1200" b="0" dirty="0" smtClean="0">
                        <a:solidFill>
                          <a:schemeClr val="tx1"/>
                        </a:solidFill>
                      </a:endParaRPr>
                    </a:p>
                    <a:p>
                      <a:pPr marL="171450" lvl="0" indent="-171450">
                        <a:lnSpc>
                          <a:spcPct val="120000"/>
                        </a:lnSpc>
                        <a:spcBef>
                          <a:spcPts val="0"/>
                        </a:spcBef>
                        <a:spcAft>
                          <a:spcPts val="0"/>
                        </a:spcAft>
                        <a:buFont typeface="Wingdings" panose="05000000000000000000" pitchFamily="2" charset="2"/>
                        <a:buChar char="§"/>
                      </a:pPr>
                      <a:r>
                        <a:rPr lang="en-US" sz="1200" b="0" dirty="0" smtClean="0">
                          <a:solidFill>
                            <a:schemeClr val="tx1"/>
                          </a:solidFill>
                        </a:rPr>
                        <a:t>Guides you through the readings</a:t>
                      </a:r>
                      <a:endParaRPr lang="en-CA" sz="1200" b="0" dirty="0" smtClean="0">
                        <a:solidFill>
                          <a:schemeClr val="tx1"/>
                        </a:solidFill>
                      </a:endParaRPr>
                    </a:p>
                    <a:p>
                      <a:pPr marL="171450" lvl="0" indent="-171450">
                        <a:lnSpc>
                          <a:spcPct val="120000"/>
                        </a:lnSpc>
                        <a:spcBef>
                          <a:spcPts val="0"/>
                        </a:spcBef>
                        <a:spcAft>
                          <a:spcPts val="0"/>
                        </a:spcAft>
                        <a:buFont typeface="Wingdings" panose="05000000000000000000" pitchFamily="2" charset="2"/>
                        <a:buChar char="§"/>
                      </a:pPr>
                      <a:r>
                        <a:rPr lang="en-US" sz="1200" b="0" dirty="0" smtClean="0">
                          <a:solidFill>
                            <a:schemeClr val="tx1"/>
                          </a:solidFill>
                        </a:rPr>
                        <a:t>Directs you to perform certain activities, including watching videos, performing exercises, and posting on the course discussion on Moodle</a:t>
                      </a:r>
                      <a:endParaRPr lang="en-CA" sz="1200" b="0" dirty="0" smtClean="0">
                        <a:solidFill>
                          <a:schemeClr val="tx1"/>
                        </a:solidFill>
                      </a:endParaRPr>
                    </a:p>
                    <a:p>
                      <a:pPr marL="0" indent="0">
                        <a:lnSpc>
                          <a:spcPct val="120000"/>
                        </a:lnSpc>
                        <a:spcBef>
                          <a:spcPts val="0"/>
                        </a:spcBef>
                        <a:spcAft>
                          <a:spcPts val="0"/>
                        </a:spcAft>
                        <a:buNone/>
                      </a:pPr>
                      <a:r>
                        <a:rPr lang="en-US" sz="1200" b="0" dirty="0" smtClean="0">
                          <a:solidFill>
                            <a:schemeClr val="tx1"/>
                          </a:solidFill>
                        </a:rPr>
                        <a:t> </a:t>
                      </a:r>
                      <a:endParaRPr lang="en-CA" sz="1200" b="0" dirty="0" smtClean="0">
                        <a:solidFill>
                          <a:schemeClr val="tx1"/>
                        </a:solidFill>
                      </a:endParaRPr>
                    </a:p>
                    <a:p>
                      <a:pPr marL="0" indent="0">
                        <a:lnSpc>
                          <a:spcPct val="120000"/>
                        </a:lnSpc>
                        <a:spcBef>
                          <a:spcPts val="0"/>
                        </a:spcBef>
                        <a:spcAft>
                          <a:spcPts val="0"/>
                        </a:spcAft>
                        <a:buNone/>
                      </a:pPr>
                      <a:r>
                        <a:rPr lang="en-US" sz="1200" b="0" dirty="0" smtClean="0">
                          <a:solidFill>
                            <a:schemeClr val="tx1"/>
                          </a:solidFill>
                        </a:rPr>
                        <a:t>This lesson has these components.</a:t>
                      </a:r>
                      <a:endParaRPr lang="en-CA" sz="1200" b="0" dirty="0" smtClean="0">
                        <a:solidFill>
                          <a:schemeClr val="tx1"/>
                        </a:solidFill>
                      </a:endParaRPr>
                    </a:p>
                    <a:p>
                      <a:pPr marL="355600" indent="-355600">
                        <a:lnSpc>
                          <a:spcPct val="120000"/>
                        </a:lnSpc>
                        <a:spcBef>
                          <a:spcPts val="0"/>
                        </a:spcBef>
                        <a:spcAft>
                          <a:spcPts val="0"/>
                        </a:spcAft>
                        <a:buNone/>
                      </a:pPr>
                      <a:r>
                        <a:rPr lang="en-US" sz="1200" b="0" dirty="0" smtClean="0">
                          <a:solidFill>
                            <a:schemeClr val="tx1"/>
                          </a:solidFill>
                        </a:rPr>
                        <a:t>1.	Start the lesson:</a:t>
                      </a:r>
                      <a:endParaRPr lang="en-CA" sz="1200" b="0" dirty="0" smtClean="0">
                        <a:solidFill>
                          <a:schemeClr val="tx1"/>
                        </a:solidFill>
                      </a:endParaRPr>
                    </a:p>
                    <a:p>
                      <a:pPr marL="722313" indent="-355600">
                        <a:lnSpc>
                          <a:spcPct val="120000"/>
                        </a:lnSpc>
                        <a:spcBef>
                          <a:spcPts val="0"/>
                        </a:spcBef>
                        <a:spcAft>
                          <a:spcPts val="0"/>
                        </a:spcAft>
                        <a:buNone/>
                      </a:pPr>
                      <a:r>
                        <a:rPr lang="en-US" sz="1200" b="0" dirty="0" smtClean="0">
                          <a:solidFill>
                            <a:schemeClr val="tx1"/>
                          </a:solidFill>
                        </a:rPr>
                        <a:t>a.	Complete a warm-up activity.	</a:t>
                      </a:r>
                      <a:endParaRPr lang="en-CA" sz="1200" b="0" dirty="0" smtClean="0">
                        <a:solidFill>
                          <a:schemeClr val="tx1"/>
                        </a:solidFill>
                      </a:endParaRPr>
                    </a:p>
                    <a:p>
                      <a:pPr marL="722313" indent="-355600">
                        <a:lnSpc>
                          <a:spcPct val="120000"/>
                        </a:lnSpc>
                        <a:spcBef>
                          <a:spcPts val="0"/>
                        </a:spcBef>
                        <a:spcAft>
                          <a:spcPts val="0"/>
                        </a:spcAft>
                        <a:buNone/>
                      </a:pPr>
                      <a:r>
                        <a:rPr lang="en-US" sz="1200" b="0" dirty="0" smtClean="0">
                          <a:solidFill>
                            <a:schemeClr val="tx1"/>
                          </a:solidFill>
                        </a:rPr>
                        <a:t>b.	Complete a brief pre-class activity.   </a:t>
                      </a:r>
                      <a:endParaRPr lang="en-CA" sz="1200" b="0" dirty="0" smtClean="0">
                        <a:solidFill>
                          <a:schemeClr val="tx1"/>
                        </a:solidFill>
                      </a:endParaRPr>
                    </a:p>
                    <a:p>
                      <a:pPr marL="722313" indent="-355600">
                        <a:lnSpc>
                          <a:spcPct val="120000"/>
                        </a:lnSpc>
                        <a:spcBef>
                          <a:spcPts val="0"/>
                        </a:spcBef>
                        <a:spcAft>
                          <a:spcPts val="0"/>
                        </a:spcAft>
                        <a:buNone/>
                      </a:pPr>
                      <a:r>
                        <a:rPr lang="en-US" sz="1200" b="0" dirty="0" smtClean="0">
                          <a:solidFill>
                            <a:schemeClr val="tx1"/>
                          </a:solidFill>
                        </a:rPr>
                        <a:t>c.  	View Video 1</a:t>
                      </a:r>
                      <a:endParaRPr lang="en-CA" sz="1200" b="0" dirty="0" smtClean="0">
                        <a:solidFill>
                          <a:schemeClr val="tx1"/>
                        </a:solidFill>
                      </a:endParaRPr>
                    </a:p>
                    <a:p>
                      <a:pPr marL="355600" indent="-355600">
                        <a:lnSpc>
                          <a:spcPct val="120000"/>
                        </a:lnSpc>
                        <a:spcBef>
                          <a:spcPts val="0"/>
                        </a:spcBef>
                        <a:spcAft>
                          <a:spcPts val="0"/>
                        </a:spcAft>
                        <a:buNone/>
                      </a:pPr>
                      <a:r>
                        <a:rPr lang="en-US" sz="1200" b="0" dirty="0" smtClean="0">
                          <a:solidFill>
                            <a:schemeClr val="tx1"/>
                          </a:solidFill>
                        </a:rPr>
                        <a:t> </a:t>
                      </a:r>
                      <a:endParaRPr lang="en-CA" sz="1200" b="0" dirty="0" smtClean="0">
                        <a:solidFill>
                          <a:schemeClr val="tx1"/>
                        </a:solidFill>
                      </a:endParaRPr>
                    </a:p>
                    <a:p>
                      <a:pPr marL="355600" indent="-355600">
                        <a:lnSpc>
                          <a:spcPct val="120000"/>
                        </a:lnSpc>
                        <a:spcBef>
                          <a:spcPts val="0"/>
                        </a:spcBef>
                        <a:spcAft>
                          <a:spcPts val="0"/>
                        </a:spcAft>
                        <a:buNone/>
                      </a:pPr>
                      <a:r>
                        <a:rPr lang="en-US" sz="1200" b="0" dirty="0" smtClean="0">
                          <a:solidFill>
                            <a:schemeClr val="tx1"/>
                          </a:solidFill>
                        </a:rPr>
                        <a:t>2.  	Complete the textbook readings.</a:t>
                      </a:r>
                      <a:endParaRPr lang="en-CA" sz="1200" b="0" dirty="0" smtClean="0">
                        <a:solidFill>
                          <a:schemeClr val="tx1"/>
                        </a:solidFill>
                      </a:endParaRPr>
                    </a:p>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46051050"/>
                  </a:ext>
                </a:extLst>
              </a:tr>
            </a:tbl>
          </a:graphicData>
        </a:graphic>
      </p:graphicFrame>
    </p:spTree>
    <p:extLst>
      <p:ext uri="{BB962C8B-B14F-4D97-AF65-F5344CB8AC3E}">
        <p14:creationId xmlns:p14="http://schemas.microsoft.com/office/powerpoint/2010/main" val="1311712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solution</a:t>
            </a:r>
            <a:endParaRPr lang="en-CA" dirty="0"/>
          </a:p>
        </p:txBody>
      </p:sp>
      <p:sp>
        <p:nvSpPr>
          <p:cNvPr id="3" name="Content Placeholder 2"/>
          <p:cNvSpPr>
            <a:spLocks noGrp="1"/>
          </p:cNvSpPr>
          <p:nvPr>
            <p:ph sz="half" idx="1"/>
          </p:nvPr>
        </p:nvSpPr>
        <p:spPr>
          <a:xfrm>
            <a:off x="1452561" y="5139422"/>
            <a:ext cx="4447786" cy="592756"/>
          </a:xfrm>
        </p:spPr>
        <p:txBody>
          <a:bodyPr/>
          <a:lstStyle/>
          <a:p>
            <a:pPr marL="0" indent="0">
              <a:buNone/>
            </a:pPr>
            <a:r>
              <a:rPr lang="en-CA" sz="3200" dirty="0" smtClean="0"/>
              <a:t>Readings</a:t>
            </a:r>
            <a:endParaRPr lang="en-CA"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4255505251"/>
              </p:ext>
            </p:extLst>
          </p:nvPr>
        </p:nvGraphicFramePr>
        <p:xfrm>
          <a:off x="1452561" y="1593549"/>
          <a:ext cx="10174756" cy="3230880"/>
        </p:xfrm>
        <a:graphic>
          <a:graphicData uri="http://schemas.openxmlformats.org/drawingml/2006/table">
            <a:tbl>
              <a:tblPr firstRow="1" bandRow="1">
                <a:tableStyleId>{5C22544A-7EE6-4342-B048-85BDC9FD1C3A}</a:tableStyleId>
              </a:tblPr>
              <a:tblGrid>
                <a:gridCol w="5087378">
                  <a:extLst>
                    <a:ext uri="{9D8B030D-6E8A-4147-A177-3AD203B41FA5}">
                      <a16:colId xmlns:a16="http://schemas.microsoft.com/office/drawing/2014/main" val="3519240631"/>
                    </a:ext>
                  </a:extLst>
                </a:gridCol>
                <a:gridCol w="5087378">
                  <a:extLst>
                    <a:ext uri="{9D8B030D-6E8A-4147-A177-3AD203B41FA5}">
                      <a16:colId xmlns:a16="http://schemas.microsoft.com/office/drawing/2014/main" val="1886614950"/>
                    </a:ext>
                  </a:extLst>
                </a:gridCol>
              </a:tblGrid>
              <a:tr h="370840">
                <a:tc gridSpan="2">
                  <a:txBody>
                    <a:bodyPr/>
                    <a:lstStyle/>
                    <a:p>
                      <a:r>
                        <a:rPr lang="en-US" sz="2000" b="0" kern="1200" dirty="0" smtClean="0">
                          <a:solidFill>
                            <a:schemeClr val="tx1"/>
                          </a:solidFill>
                          <a:effectLst/>
                          <a:latin typeface="+mj-lt"/>
                          <a:ea typeface="+mn-ea"/>
                          <a:cs typeface="+mn-cs"/>
                        </a:rPr>
                        <a:t>2.  Complete the two readings from the textbook.</a:t>
                      </a:r>
                      <a:r>
                        <a:rPr lang="en-CA" sz="2000" b="0" kern="1200" baseline="0" dirty="0" smtClean="0">
                          <a:solidFill>
                            <a:schemeClr val="tx1"/>
                          </a:solidFill>
                          <a:effectLst/>
                          <a:latin typeface="+mj-lt"/>
                          <a:ea typeface="+mn-ea"/>
                          <a:cs typeface="+mn-cs"/>
                        </a:rPr>
                        <a:t> </a:t>
                      </a:r>
                      <a:r>
                        <a:rPr lang="en-US" sz="2000" b="0" kern="1200" dirty="0" smtClean="0">
                          <a:solidFill>
                            <a:schemeClr val="tx1"/>
                          </a:solidFill>
                          <a:effectLst/>
                          <a:latin typeface="+mj-lt"/>
                          <a:ea typeface="+mn-ea"/>
                          <a:cs typeface="+mn-cs"/>
                        </a:rPr>
                        <a:t>Use these guiding questions to reflect on the two readings:</a:t>
                      </a:r>
                      <a:endParaRPr lang="en-CA" sz="2000" b="0" kern="1200" dirty="0" smtClean="0">
                        <a:solidFill>
                          <a:schemeClr val="tx1"/>
                        </a:solidFill>
                        <a:effectLst/>
                        <a:latin typeface="+mj-lt"/>
                        <a:ea typeface="+mn-ea"/>
                        <a:cs typeface="+mn-cs"/>
                      </a:endParaRPr>
                    </a:p>
                    <a:p>
                      <a:pPr>
                        <a:spcAft>
                          <a:spcPts val="0"/>
                        </a:spcAft>
                      </a:pPr>
                      <a:endParaRPr lang="en-CA" sz="1200" dirty="0">
                        <a:solidFill>
                          <a:schemeClr val="tx1"/>
                        </a:solidFill>
                        <a:effectLst/>
                        <a:latin typeface="+mj-lt"/>
                        <a:ea typeface="MS Mincho"/>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spcAft>
                          <a:spcPts val="0"/>
                        </a:spcAft>
                      </a:pPr>
                      <a:endParaRPr lang="en-CA" sz="1200" dirty="0">
                        <a:effectLst/>
                        <a:latin typeface="Palatino Linotype" panose="02040502050505030304" pitchFamily="18" charset="0"/>
                        <a:ea typeface="MS Mincho"/>
                        <a:cs typeface="Times New Roman" panose="02020603050405020304" pitchFamily="18" charset="0"/>
                      </a:endParaRPr>
                    </a:p>
                  </a:txBody>
                  <a:tcPr marL="68580" marR="68580" marT="0" marB="0"/>
                </a:tc>
                <a:extLst>
                  <a:ext uri="{0D108BD9-81ED-4DB2-BD59-A6C34878D82A}">
                    <a16:rowId xmlns:a16="http://schemas.microsoft.com/office/drawing/2014/main" val="1582372473"/>
                  </a:ext>
                </a:extLst>
              </a:tr>
              <a:tr h="370840">
                <a:tc>
                  <a:txBody>
                    <a:bodyPr/>
                    <a:lstStyle/>
                    <a:p>
                      <a:pPr>
                        <a:spcAft>
                          <a:spcPts val="0"/>
                        </a:spcAft>
                      </a:pPr>
                      <a:r>
                        <a:rPr lang="en-US" sz="2000" dirty="0">
                          <a:solidFill>
                            <a:schemeClr val="tx1"/>
                          </a:solidFill>
                          <a:effectLst/>
                          <a:latin typeface="+mj-lt"/>
                          <a:ea typeface="MS Mincho"/>
                          <a:cs typeface="Times New Roman" panose="02020603050405020304" pitchFamily="18" charset="0"/>
                        </a:rPr>
                        <a:t>(You may need to look this up on the Internet.) In the context of instructional design, what is the difference between formative and summative evaluation?</a:t>
                      </a:r>
                      <a:endParaRPr lang="en-CA" sz="2000" dirty="0">
                        <a:solidFill>
                          <a:schemeClr val="tx1"/>
                        </a:solidFill>
                        <a:effectLst/>
                        <a:latin typeface="+mj-lt"/>
                        <a:ea typeface="MS Minch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200" dirty="0">
                          <a:solidFill>
                            <a:schemeClr val="tx1"/>
                          </a:solidFill>
                          <a:effectLst/>
                          <a:latin typeface="+mj-lt"/>
                          <a:ea typeface="MS Mincho"/>
                          <a:cs typeface="Times New Roman" panose="02020603050405020304" pitchFamily="18" charset="0"/>
                        </a:rPr>
                        <a:t> </a:t>
                      </a:r>
                      <a:endParaRPr lang="en-CA" sz="1200" dirty="0">
                        <a:solidFill>
                          <a:schemeClr val="tx1"/>
                        </a:solidFill>
                        <a:effectLst/>
                        <a:latin typeface="+mj-lt"/>
                        <a:ea typeface="MS Minch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85381303"/>
                  </a:ext>
                </a:extLst>
              </a:tr>
              <a:tr h="370840">
                <a:tc>
                  <a:txBody>
                    <a:bodyPr/>
                    <a:lstStyle/>
                    <a:p>
                      <a:pPr>
                        <a:spcAft>
                          <a:spcPts val="0"/>
                        </a:spcAft>
                      </a:pPr>
                      <a:r>
                        <a:rPr lang="en-US" sz="2000" dirty="0">
                          <a:solidFill>
                            <a:schemeClr val="tx1"/>
                          </a:solidFill>
                          <a:effectLst/>
                          <a:latin typeface="+mj-lt"/>
                          <a:ea typeface="MS Mincho"/>
                          <a:cs typeface="Times New Roman" panose="02020603050405020304" pitchFamily="18" charset="0"/>
                        </a:rPr>
                        <a:t>Which type of evaluations do instructional designers prepare now—before they’ve made any decisions about the instructional program?</a:t>
                      </a:r>
                      <a:endParaRPr lang="en-CA" sz="2000" dirty="0">
                        <a:solidFill>
                          <a:schemeClr val="tx1"/>
                        </a:solidFill>
                        <a:effectLst/>
                        <a:latin typeface="+mj-lt"/>
                        <a:ea typeface="MS Minch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spcAft>
                          <a:spcPts val="0"/>
                        </a:spcAft>
                      </a:pPr>
                      <a:r>
                        <a:rPr lang="en-US" sz="1200" dirty="0">
                          <a:solidFill>
                            <a:schemeClr val="tx1"/>
                          </a:solidFill>
                          <a:effectLst/>
                          <a:latin typeface="+mj-lt"/>
                          <a:ea typeface="MS Mincho"/>
                          <a:cs typeface="Times New Roman" panose="02020603050405020304" pitchFamily="18" charset="0"/>
                        </a:rPr>
                        <a:t> </a:t>
                      </a:r>
                      <a:endParaRPr lang="en-CA" sz="1200" dirty="0">
                        <a:solidFill>
                          <a:schemeClr val="tx1"/>
                        </a:solidFill>
                        <a:effectLst/>
                        <a:latin typeface="+mj-lt"/>
                        <a:ea typeface="MS Mincho"/>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00974611"/>
                  </a:ext>
                </a:extLst>
              </a:tr>
            </a:tbl>
          </a:graphicData>
        </a:graphic>
      </p:graphicFrame>
    </p:spTree>
    <p:extLst>
      <p:ext uri="{BB962C8B-B14F-4D97-AF65-F5344CB8AC3E}">
        <p14:creationId xmlns:p14="http://schemas.microsoft.com/office/powerpoint/2010/main" val="29131967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solution</a:t>
            </a:r>
            <a:endParaRPr lang="en-CA" dirty="0"/>
          </a:p>
        </p:txBody>
      </p:sp>
      <p:sp>
        <p:nvSpPr>
          <p:cNvPr id="3" name="Content Placeholder 2"/>
          <p:cNvSpPr>
            <a:spLocks noGrp="1"/>
          </p:cNvSpPr>
          <p:nvPr>
            <p:ph sz="half" idx="1"/>
          </p:nvPr>
        </p:nvSpPr>
        <p:spPr>
          <a:xfrm>
            <a:off x="1452561" y="6025414"/>
            <a:ext cx="4447786" cy="592756"/>
          </a:xfrm>
        </p:spPr>
        <p:txBody>
          <a:bodyPr/>
          <a:lstStyle/>
          <a:p>
            <a:pPr marL="0" indent="0">
              <a:buNone/>
            </a:pPr>
            <a:r>
              <a:rPr lang="en-CA" sz="3200" dirty="0" smtClean="0"/>
              <a:t>Activities</a:t>
            </a:r>
          </a:p>
          <a:p>
            <a:endParaRPr lang="en-CA" dirty="0"/>
          </a:p>
        </p:txBody>
      </p:sp>
      <p:graphicFrame>
        <p:nvGraphicFramePr>
          <p:cNvPr id="5" name="Content Placeholder 4"/>
          <p:cNvGraphicFramePr>
            <a:graphicFrameLocks noGrp="1"/>
          </p:cNvGraphicFramePr>
          <p:nvPr>
            <p:ph sz="half" idx="2"/>
            <p:extLst>
              <p:ext uri="{D42A27DB-BD31-4B8C-83A1-F6EECF244321}">
                <p14:modId xmlns:p14="http://schemas.microsoft.com/office/powerpoint/2010/main" val="843293022"/>
              </p:ext>
            </p:extLst>
          </p:nvPr>
        </p:nvGraphicFramePr>
        <p:xfrm>
          <a:off x="1452561" y="1593549"/>
          <a:ext cx="10174756" cy="4297680"/>
        </p:xfrm>
        <a:graphic>
          <a:graphicData uri="http://schemas.openxmlformats.org/drawingml/2006/table">
            <a:tbl>
              <a:tblPr firstRow="1" bandRow="1">
                <a:tableStyleId>{5C22544A-7EE6-4342-B048-85BDC9FD1C3A}</a:tableStyleId>
              </a:tblPr>
              <a:tblGrid>
                <a:gridCol w="10174756">
                  <a:extLst>
                    <a:ext uri="{9D8B030D-6E8A-4147-A177-3AD203B41FA5}">
                      <a16:colId xmlns:a16="http://schemas.microsoft.com/office/drawing/2014/main" val="3519240631"/>
                    </a:ext>
                  </a:extLst>
                </a:gridCol>
              </a:tblGrid>
              <a:tr h="2708944">
                <a:tc>
                  <a:txBody>
                    <a:bodyPr/>
                    <a:lstStyle/>
                    <a:p>
                      <a:r>
                        <a:rPr lang="en-US" sz="1800" b="1" i="1" kern="1200" dirty="0" smtClean="0">
                          <a:solidFill>
                            <a:schemeClr val="tx1"/>
                          </a:solidFill>
                          <a:effectLst/>
                          <a:latin typeface="+mn-lt"/>
                          <a:ea typeface="+mn-ea"/>
                          <a:cs typeface="+mn-cs"/>
                        </a:rPr>
                        <a:t>In-Class Project:</a:t>
                      </a:r>
                      <a:r>
                        <a:rPr lang="en-US" sz="1800" b="1" kern="1200" dirty="0" smtClean="0">
                          <a:solidFill>
                            <a:schemeClr val="tx1"/>
                          </a:solidFill>
                          <a:effectLst/>
                          <a:latin typeface="+mn-lt"/>
                          <a:ea typeface="+mn-ea"/>
                          <a:cs typeface="+mn-cs"/>
                        </a:rPr>
                        <a:t> The Fourth Challenge</a:t>
                      </a:r>
                      <a:endParaRPr lang="en-CA" sz="1800" b="1" kern="1200" dirty="0" smtClean="0">
                        <a:solidFill>
                          <a:schemeClr val="tx1"/>
                        </a:solidFill>
                        <a:effectLst/>
                        <a:latin typeface="+mn-lt"/>
                        <a:ea typeface="+mn-ea"/>
                        <a:cs typeface="+mn-cs"/>
                      </a:endParaRPr>
                    </a:p>
                    <a:p>
                      <a:r>
                        <a:rPr lang="en-US" sz="1800" b="0" kern="1200" dirty="0" smtClean="0">
                          <a:solidFill>
                            <a:schemeClr val="tx1"/>
                          </a:solidFill>
                          <a:effectLst/>
                          <a:latin typeface="+mn-lt"/>
                          <a:ea typeface="+mn-ea"/>
                          <a:cs typeface="+mn-cs"/>
                        </a:rPr>
                        <a:t> </a:t>
                      </a:r>
                      <a:endParaRPr lang="en-CA" sz="1800" b="0" kern="1200" dirty="0" smtClean="0">
                        <a:solidFill>
                          <a:schemeClr val="tx1"/>
                        </a:solidFill>
                        <a:effectLst/>
                        <a:latin typeface="+mn-lt"/>
                        <a:ea typeface="+mn-ea"/>
                        <a:cs typeface="+mn-cs"/>
                      </a:endParaRPr>
                    </a:p>
                    <a:p>
                      <a:r>
                        <a:rPr lang="en-US" sz="1800" b="0" kern="1200" dirty="0" smtClean="0">
                          <a:solidFill>
                            <a:schemeClr val="tx1"/>
                          </a:solidFill>
                          <a:effectLst/>
                          <a:latin typeface="+mn-lt"/>
                          <a:ea typeface="+mn-ea"/>
                          <a:cs typeface="+mn-cs"/>
                        </a:rPr>
                        <a:t>In this activity, you develop an assessment for the learning program whose objectives you developed in class last week as a class activity (and no—you have not developed the lesson package). </a:t>
                      </a:r>
                      <a:endParaRPr lang="en-CA" sz="1800" b="0" kern="1200" dirty="0" smtClean="0">
                        <a:solidFill>
                          <a:schemeClr val="tx1"/>
                        </a:solidFill>
                        <a:effectLst/>
                        <a:latin typeface="+mn-lt"/>
                        <a:ea typeface="+mn-ea"/>
                        <a:cs typeface="+mn-cs"/>
                      </a:endParaRPr>
                    </a:p>
                    <a:p>
                      <a:r>
                        <a:rPr lang="en-US" sz="1800" b="0" kern="1200" dirty="0" smtClean="0">
                          <a:solidFill>
                            <a:schemeClr val="tx1"/>
                          </a:solidFill>
                          <a:effectLst/>
                          <a:latin typeface="+mn-lt"/>
                          <a:ea typeface="+mn-ea"/>
                          <a:cs typeface="+mn-cs"/>
                        </a:rPr>
                        <a:t> </a:t>
                      </a:r>
                      <a:endParaRPr lang="en-CA" sz="1800" b="0" kern="1200" dirty="0" smtClean="0">
                        <a:solidFill>
                          <a:schemeClr val="tx1"/>
                        </a:solidFill>
                        <a:effectLst/>
                        <a:latin typeface="+mn-lt"/>
                        <a:ea typeface="+mn-ea"/>
                        <a:cs typeface="+mn-cs"/>
                      </a:endParaRPr>
                    </a:p>
                    <a:p>
                      <a:r>
                        <a:rPr lang="en-US" sz="1800" b="0" kern="1200" dirty="0" smtClean="0">
                          <a:solidFill>
                            <a:schemeClr val="tx1"/>
                          </a:solidFill>
                          <a:effectLst/>
                          <a:latin typeface="+mn-lt"/>
                          <a:ea typeface="+mn-ea"/>
                          <a:cs typeface="+mn-cs"/>
                        </a:rPr>
                        <a:t>(1 of 5) To develop your assessment of reaction, adapt the sample in </a:t>
                      </a:r>
                      <a:r>
                        <a:rPr lang="en-US" sz="1800" b="0" i="1" kern="1200" dirty="0" smtClean="0">
                          <a:solidFill>
                            <a:schemeClr val="tx1"/>
                          </a:solidFill>
                          <a:effectLst/>
                          <a:latin typeface="+mn-lt"/>
                          <a:ea typeface="+mn-ea"/>
                          <a:cs typeface="+mn-cs"/>
                        </a:rPr>
                        <a:t>Training Design Basics. </a:t>
                      </a:r>
                    </a:p>
                    <a:p>
                      <a:endParaRPr lang="en-US" sz="2400" b="0" i="1" kern="1200" dirty="0" smtClean="0">
                        <a:solidFill>
                          <a:schemeClr val="tx1"/>
                        </a:solidFill>
                        <a:effectLst/>
                        <a:latin typeface="+mn-lt"/>
                        <a:ea typeface="+mn-ea"/>
                        <a:cs typeface="+mn-cs"/>
                      </a:endParaRPr>
                    </a:p>
                    <a:p>
                      <a:r>
                        <a:rPr lang="en-US" sz="1800" b="0" kern="1200" dirty="0" smtClean="0">
                          <a:solidFill>
                            <a:schemeClr val="tx1"/>
                          </a:solidFill>
                          <a:effectLst/>
                          <a:latin typeface="+mn-lt"/>
                          <a:ea typeface="+mn-ea"/>
                          <a:cs typeface="+mn-cs"/>
                        </a:rPr>
                        <a:t>(2 of 5) To develop a criterion-referenced assessment of reaction, first, copy the objectives to be tested. </a:t>
                      </a:r>
                      <a:endParaRPr lang="en-CA" sz="1800" b="0" kern="1200" dirty="0" smtClean="0">
                        <a:solidFill>
                          <a:schemeClr val="tx1"/>
                        </a:solidFill>
                        <a:effectLst/>
                        <a:latin typeface="+mn-lt"/>
                        <a:ea typeface="+mn-ea"/>
                        <a:cs typeface="+mn-cs"/>
                      </a:endParaRPr>
                    </a:p>
                    <a:p>
                      <a:r>
                        <a:rPr lang="en-US" sz="1800" b="0" kern="1200" dirty="0" smtClean="0">
                          <a:solidFill>
                            <a:schemeClr val="tx1"/>
                          </a:solidFill>
                          <a:effectLst/>
                          <a:latin typeface="+mn-lt"/>
                          <a:ea typeface="+mn-ea"/>
                          <a:cs typeface="+mn-cs"/>
                        </a:rPr>
                        <a:t> </a:t>
                      </a:r>
                      <a:endParaRPr lang="en-CA" sz="1800" b="0" kern="1200" dirty="0" smtClean="0">
                        <a:solidFill>
                          <a:schemeClr val="tx1"/>
                        </a:solidFill>
                        <a:effectLst/>
                        <a:latin typeface="+mn-lt"/>
                        <a:ea typeface="+mn-ea"/>
                        <a:cs typeface="+mn-cs"/>
                      </a:endParaRPr>
                    </a:p>
                    <a:p>
                      <a:r>
                        <a:rPr lang="en-US" sz="1800" b="1" i="1" kern="1200" dirty="0" smtClean="0">
                          <a:solidFill>
                            <a:schemeClr val="tx1"/>
                          </a:solidFill>
                          <a:effectLst/>
                          <a:latin typeface="+mn-lt"/>
                          <a:ea typeface="+mn-ea"/>
                          <a:cs typeface="+mn-cs"/>
                        </a:rPr>
                        <a:t>Hints</a:t>
                      </a:r>
                      <a:r>
                        <a:rPr lang="en-US" sz="1800" b="0" i="1" kern="1200" dirty="0" smtClean="0">
                          <a:solidFill>
                            <a:schemeClr val="tx1"/>
                          </a:solidFill>
                          <a:effectLst/>
                          <a:latin typeface="+mn-lt"/>
                          <a:ea typeface="+mn-ea"/>
                          <a:cs typeface="+mn-cs"/>
                        </a:rPr>
                        <a:t>: </a:t>
                      </a:r>
                      <a:endParaRPr lang="en-CA" sz="1800" b="0" kern="1200" dirty="0" smtClean="0">
                        <a:solidFill>
                          <a:schemeClr val="tx1"/>
                        </a:solidFill>
                        <a:effectLst/>
                        <a:latin typeface="+mn-lt"/>
                        <a:ea typeface="+mn-ea"/>
                        <a:cs typeface="+mn-cs"/>
                      </a:endParaRPr>
                    </a:p>
                    <a:p>
                      <a:pPr lvl="0"/>
                      <a:r>
                        <a:rPr lang="en-US" sz="1800" b="0" kern="1200" dirty="0" smtClean="0">
                          <a:solidFill>
                            <a:schemeClr val="tx1"/>
                          </a:solidFill>
                          <a:effectLst/>
                          <a:latin typeface="+mn-lt"/>
                          <a:ea typeface="+mn-ea"/>
                          <a:cs typeface="+mn-cs"/>
                        </a:rPr>
                        <a:t>Do all objectives need to be tested?  If not, which ones do (such as entry, main, supporting, or sub-supporting)?</a:t>
                      </a:r>
                      <a:r>
                        <a:rPr lang="en-US" sz="1800" b="0" i="1" kern="1200" dirty="0" smtClean="0">
                          <a:solidFill>
                            <a:schemeClr val="tx1"/>
                          </a:solidFill>
                          <a:effectLst/>
                          <a:latin typeface="+mn-lt"/>
                          <a:ea typeface="+mn-ea"/>
                          <a:cs typeface="+mn-cs"/>
                        </a:rPr>
                        <a:t> </a:t>
                      </a:r>
                      <a:endParaRPr lang="en-CA" sz="1800" b="0" kern="1200" dirty="0" smtClean="0">
                        <a:solidFill>
                          <a:schemeClr val="tx1"/>
                        </a:solidFill>
                        <a:effectLst/>
                        <a:latin typeface="+mn-lt"/>
                        <a:ea typeface="+mn-ea"/>
                        <a:cs typeface="+mn-cs"/>
                      </a:endParaRPr>
                    </a:p>
                    <a:p>
                      <a:pPr lvl="0"/>
                      <a:r>
                        <a:rPr lang="en-US" sz="1800" b="0" kern="1200" dirty="0" smtClean="0">
                          <a:solidFill>
                            <a:schemeClr val="tx1"/>
                          </a:solidFill>
                          <a:effectLst/>
                          <a:latin typeface="+mn-lt"/>
                          <a:ea typeface="+mn-ea"/>
                          <a:cs typeface="+mn-cs"/>
                        </a:rPr>
                        <a:t>When copying objectives, make sure to use ones emerging from the tasks presented in Read-Me-First! Guide 5.</a:t>
                      </a:r>
                      <a:endParaRPr lang="en-CA" sz="1800" b="0" kern="1200" dirty="0" smtClean="0">
                        <a:solidFill>
                          <a:schemeClr val="tx1"/>
                        </a:solidFill>
                        <a:effectLst/>
                        <a:latin typeface="+mn-lt"/>
                        <a:ea typeface="+mn-ea"/>
                        <a:cs typeface="+mn-cs"/>
                      </a:endParaRPr>
                    </a:p>
                    <a:p>
                      <a:endParaRPr lang="en-CA" sz="2400" b="0" kern="1200" dirty="0">
                        <a:solidFill>
                          <a:schemeClr val="tx1"/>
                        </a:solidFill>
                        <a:effectLst/>
                        <a:latin typeface="+mn-lt"/>
                        <a:ea typeface="+mn-ea"/>
                        <a:cs typeface="+mn-cs"/>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700974611"/>
                  </a:ext>
                </a:extLst>
              </a:tr>
            </a:tbl>
          </a:graphicData>
        </a:graphic>
      </p:graphicFrame>
    </p:spTree>
    <p:extLst>
      <p:ext uri="{BB962C8B-B14F-4D97-AF65-F5344CB8AC3E}">
        <p14:creationId xmlns:p14="http://schemas.microsoft.com/office/powerpoint/2010/main" val="412750099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docProps/app.xml><?xml version="1.0" encoding="utf-8"?>
<Properties xmlns="http://schemas.openxmlformats.org/officeDocument/2006/extended-properties" xmlns:vt="http://schemas.openxmlformats.org/officeDocument/2006/docPropsVTypes">
  <Template>TM10001105[[fn=Crop]]</Template>
  <TotalTime>1782</TotalTime>
  <Words>660</Words>
  <Application>Microsoft Office PowerPoint</Application>
  <PresentationFormat>Widescreen</PresentationFormat>
  <Paragraphs>159</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Franklin Gothic Book</vt:lpstr>
      <vt:lpstr>MS Mincho</vt:lpstr>
      <vt:lpstr>Symbol</vt:lpstr>
      <vt:lpstr>Times New Roman</vt:lpstr>
      <vt:lpstr>Wingdings</vt:lpstr>
      <vt:lpstr>Crop</vt:lpstr>
      <vt:lpstr>Using Moodle to Support Blended Learning (when the Instructor is Also the pRoduction Team)</vt:lpstr>
      <vt:lpstr>PowerPoint Presentation</vt:lpstr>
      <vt:lpstr>The problems</vt:lpstr>
      <vt:lpstr>The solution: Blending the courses</vt:lpstr>
      <vt:lpstr>The solution on Moodle</vt:lpstr>
      <vt:lpstr>The solution on Moodle</vt:lpstr>
      <vt:lpstr>The solution</vt:lpstr>
      <vt:lpstr>The solution</vt:lpstr>
      <vt:lpstr>The solution</vt:lpstr>
      <vt:lpstr>The solution</vt:lpstr>
      <vt:lpstr>Developing the solution</vt:lpstr>
      <vt:lpstr>Process for developing the solution</vt:lpstr>
      <vt:lpstr>Administering the courses</vt:lpstr>
      <vt:lpstr>Blending the course on Moodle offers one more benefit:   Consistency of instruction.  </vt:lpstr>
      <vt:lpstr>Results</vt:lpstr>
      <vt:lpstr>PowerPoint Presentation</vt:lpstr>
      <vt:lpstr>Using Moodle to Support Blended Learning (when the Instructor is Also the pRoduction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Moodle to Support Blended Learning (when the Instructor is Also the pRoduction Team)</dc:title>
  <dc:creator>Saul Carliner</dc:creator>
  <cp:lastModifiedBy>Saul Carliner</cp:lastModifiedBy>
  <cp:revision>31</cp:revision>
  <dcterms:created xsi:type="dcterms:W3CDTF">2018-12-10T15:15:20Z</dcterms:created>
  <dcterms:modified xsi:type="dcterms:W3CDTF">2019-05-21T14:12:10Z</dcterms:modified>
</cp:coreProperties>
</file>